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14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70" r:id="rId2"/>
    <p:sldId id="271" r:id="rId3"/>
    <p:sldId id="364" r:id="rId4"/>
    <p:sldId id="282" r:id="rId5"/>
    <p:sldId id="285" r:id="rId6"/>
    <p:sldId id="288" r:id="rId7"/>
    <p:sldId id="366" r:id="rId8"/>
    <p:sldId id="368" r:id="rId9"/>
    <p:sldId id="369" r:id="rId10"/>
    <p:sldId id="370" r:id="rId11"/>
    <p:sldId id="371" r:id="rId12"/>
    <p:sldId id="376" r:id="rId13"/>
    <p:sldId id="375" r:id="rId14"/>
    <p:sldId id="378" r:id="rId15"/>
    <p:sldId id="380" r:id="rId16"/>
    <p:sldId id="382" r:id="rId17"/>
    <p:sldId id="377" r:id="rId18"/>
    <p:sldId id="389" r:id="rId19"/>
    <p:sldId id="383" r:id="rId20"/>
    <p:sldId id="385" r:id="rId21"/>
    <p:sldId id="386" r:id="rId22"/>
    <p:sldId id="387" r:id="rId23"/>
    <p:sldId id="388" r:id="rId24"/>
    <p:sldId id="381" r:id="rId25"/>
    <p:sldId id="356" r:id="rId26"/>
    <p:sldId id="309" r:id="rId27"/>
    <p:sldId id="345" r:id="rId28"/>
    <p:sldId id="344" r:id="rId29"/>
  </p:sldIdLst>
  <p:sldSz cx="9144000" cy="5143500" type="screen16x9"/>
  <p:notesSz cx="9926638" cy="6797675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2496" autoAdjust="0"/>
  </p:normalViewPr>
  <p:slideViewPr>
    <p:cSldViewPr snapToGrid="0" showGuides="1">
      <p:cViewPr varScale="1">
        <p:scale>
          <a:sx n="80" d="100"/>
          <a:sy n="80" d="100"/>
        </p:scale>
        <p:origin x="480" y="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1733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3AB38A-B1B6-4CF4-9737-E1E5C73DA86F}" type="datetimeFigureOut">
              <a:rPr lang="nl-NL" smtClean="0"/>
              <a:t>16-4-2019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1B330-1C2E-47C6-8A9D-1114F90E79D8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6878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12C6B-C807-4014-B6D4-CCA33426A2F8}" type="datetimeFigureOut">
              <a:rPr lang="nl-NL" smtClean="0"/>
              <a:t>16-4-2019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5A9740-BD37-4DCA-BDC4-7DBBAE15FA30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25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5658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5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7292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questions on the conditions to be satisfied.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76059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$w_{\</a:t>
            </a:r>
            <a:r>
              <a:rPr lang="en-US" dirty="0" err="1" smtClean="0"/>
              <a:t>smallsub</a:t>
            </a:r>
            <a:r>
              <a:rPr lang="en-US" dirty="0" smtClean="0"/>
              <a:t> D} = \{2,3,5\}$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40755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72698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57199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18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192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519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4239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437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6669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1805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1413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49114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99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2924175" y="849313"/>
            <a:ext cx="4078288" cy="2293937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5A9740-BD37-4DCA-BDC4-7DBBAE15FA30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75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 transpara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3891518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3943350"/>
            <a:ext cx="9144000" cy="626269"/>
          </a:xfrm>
          <a:solidFill>
            <a:schemeClr val="tx2">
              <a:alpha val="70000"/>
            </a:schemeClr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>
              <a:alpha val="70000"/>
            </a:schemeClr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>
              <a:alpha val="70000"/>
            </a:schemeClr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29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e Tite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hoek 14"/>
          <p:cNvSpPr/>
          <p:nvPr userDrawn="1"/>
        </p:nvSpPr>
        <p:spPr>
          <a:xfrm>
            <a:off x="0" y="4569619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1" name="Faculty or Service 10"/>
          <p:cNvSpPr>
            <a:spLocks noGrp="1"/>
          </p:cNvSpPr>
          <p:nvPr>
            <p:ph type="body" sz="quarter" idx="10" hasCustomPrompt="1"/>
          </p:nvPr>
        </p:nvSpPr>
        <p:spPr>
          <a:xfrm>
            <a:off x="608013" y="4738371"/>
            <a:ext cx="7924800" cy="244078"/>
          </a:xfrm>
        </p:spPr>
        <p:txBody>
          <a:bodyPr/>
          <a:lstStyle>
            <a:lvl1pPr>
              <a:defRPr sz="1200"/>
            </a:lvl1pPr>
          </a:lstStyle>
          <a:p>
            <a:pPr lvl="0"/>
            <a:r>
              <a:rPr lang="en-US" dirty="0" smtClean="0"/>
              <a:t>Department or Service</a:t>
            </a:r>
          </a:p>
        </p:txBody>
      </p:sp>
      <p:pic>
        <p:nvPicPr>
          <p:cNvPr id="14" name="HeaderLogoTUe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  <p:sp>
        <p:nvSpPr>
          <p:cNvPr id="13" name="Tijdelijke aanduiding voor afbeelding 12"/>
          <p:cNvSpPr>
            <a:spLocks noGrp="1"/>
          </p:cNvSpPr>
          <p:nvPr>
            <p:ph type="pic" sz="quarter" idx="11" hasCustomPrompt="1"/>
          </p:nvPr>
        </p:nvSpPr>
        <p:spPr>
          <a:xfrm>
            <a:off x="-1" y="685801"/>
            <a:ext cx="9144001" cy="2164556"/>
          </a:xfrm>
          <a:solidFill>
            <a:srgbClr val="F1EFEF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6" name="Name Function 5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3943350"/>
            <a:ext cx="9144000" cy="626269"/>
          </a:xfrm>
          <a:solidFill>
            <a:schemeClr val="tx2"/>
          </a:solidFill>
        </p:spPr>
        <p:txBody>
          <a:bodyPr lIns="608400" rIns="608400" bIns="262800" anchor="b" anchorCtr="0"/>
          <a:lstStyle>
            <a:lvl1pPr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Name, Function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1" y="3699001"/>
            <a:ext cx="9144001" cy="244349"/>
          </a:xfrm>
          <a:solidFill>
            <a:schemeClr val="tx2"/>
          </a:solidFill>
        </p:spPr>
        <p:txBody>
          <a:bodyPr lIns="608400" rIns="608400"/>
          <a:lstStyle>
            <a:lvl1pPr marL="0" indent="0" algn="l">
              <a:buNone/>
              <a:defRPr sz="1500" b="1">
                <a:solidFill>
                  <a:schemeClr val="bg1"/>
                </a:solidFill>
              </a:defRPr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 dirty="0" smtClean="0"/>
              <a:t>Subtitle of Presentation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0" y="2850357"/>
            <a:ext cx="9144000" cy="848643"/>
          </a:xfrm>
          <a:solidFill>
            <a:schemeClr val="tx2"/>
          </a:solidFill>
        </p:spPr>
        <p:txBody>
          <a:bodyPr lIns="608400" tIns="306000" rIns="608400" anchor="t"/>
          <a:lstStyle>
            <a:lvl1pPr algn="l">
              <a:lnSpc>
                <a:spcPts val="2250"/>
              </a:lnSpc>
              <a:defRPr sz="22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Title of Presentation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149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938" y="227236"/>
            <a:ext cx="7923213" cy="39444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09938" y="751523"/>
            <a:ext cx="7922712" cy="373756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Slide text</a:t>
            </a:r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>
          <a:xfrm>
            <a:off x="79249" y="4965929"/>
            <a:ext cx="195071" cy="177571"/>
          </a:xfrm>
        </p:spPr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45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in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49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Slide text</a:t>
            </a:r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291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Slide text</a:t>
            </a:r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-1838742" y="626165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 smtClean="0"/>
              <a:t>Text format by</a:t>
            </a:r>
          </a:p>
          <a:p>
            <a:r>
              <a:rPr lang="en-US" sz="750" dirty="0" smtClean="0"/>
              <a:t>Increase / decrease list level</a:t>
            </a:r>
          </a:p>
          <a:p>
            <a:endParaRPr lang="en-US" sz="750" dirty="0" smtClean="0"/>
          </a:p>
          <a:p>
            <a:r>
              <a:rPr lang="en-US" sz="750" dirty="0" smtClean="0"/>
              <a:t>Place cursor in text</a:t>
            </a:r>
          </a:p>
          <a:p>
            <a:r>
              <a:rPr lang="en-US" sz="750" dirty="0" smtClean="0"/>
              <a:t>and use these 2 buttons (tab Start - group Paragraph)</a:t>
            </a:r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r>
              <a:rPr lang="en-US" sz="750" dirty="0" smtClean="0"/>
              <a:t>1 = Normal text</a:t>
            </a:r>
          </a:p>
          <a:p>
            <a:r>
              <a:rPr lang="en-US" sz="900" dirty="0" smtClean="0"/>
              <a:t>2 = Paragraph text</a:t>
            </a:r>
          </a:p>
          <a:p>
            <a:r>
              <a:rPr lang="en-US" sz="750" dirty="0" smtClean="0"/>
              <a:t>3 = • text</a:t>
            </a:r>
          </a:p>
          <a:p>
            <a:r>
              <a:rPr lang="en-US" sz="750" dirty="0" smtClean="0"/>
              <a:t>4 =    • text</a:t>
            </a:r>
          </a:p>
          <a:p>
            <a:r>
              <a:rPr lang="en-US" sz="750" dirty="0" smtClean="0"/>
              <a:t>5 =       • text</a:t>
            </a:r>
            <a:endParaRPr lang="en-US" sz="750" b="1" baseline="0" dirty="0" smtClean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1366940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047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links - Foto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628650" y="626165"/>
            <a:ext cx="3600000" cy="394345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Slide text</a:t>
            </a:r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4574483" y="-1"/>
            <a:ext cx="4572000" cy="456961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Image</a:t>
            </a:r>
            <a:endParaRPr lang="en-US" dirty="0"/>
          </a:p>
        </p:txBody>
      </p:sp>
      <p:sp>
        <p:nvSpPr>
          <p:cNvPr id="8" name="Tekstvak 7"/>
          <p:cNvSpPr txBox="1"/>
          <p:nvPr userDrawn="1"/>
        </p:nvSpPr>
        <p:spPr>
          <a:xfrm>
            <a:off x="-1838742" y="626165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 smtClean="0"/>
              <a:t>Text format by</a:t>
            </a:r>
          </a:p>
          <a:p>
            <a:r>
              <a:rPr lang="en-US" sz="750" dirty="0" smtClean="0"/>
              <a:t>Increase / decrease list level</a:t>
            </a:r>
          </a:p>
          <a:p>
            <a:endParaRPr lang="en-US" sz="750" dirty="0" smtClean="0"/>
          </a:p>
          <a:p>
            <a:r>
              <a:rPr lang="en-US" sz="750" dirty="0" smtClean="0"/>
              <a:t>Place cursor in text</a:t>
            </a:r>
          </a:p>
          <a:p>
            <a:r>
              <a:rPr lang="en-US" sz="750" dirty="0" smtClean="0"/>
              <a:t>and use these 2 buttons (tab Start - group Paragraph)</a:t>
            </a:r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r>
              <a:rPr lang="en-US" sz="750" dirty="0" smtClean="0"/>
              <a:t>1 = Normal text</a:t>
            </a:r>
          </a:p>
          <a:p>
            <a:r>
              <a:rPr lang="en-US" sz="900" dirty="0" smtClean="0"/>
              <a:t>2 = Paragraph text</a:t>
            </a:r>
          </a:p>
          <a:p>
            <a:r>
              <a:rPr lang="en-US" sz="750" dirty="0" smtClean="0"/>
              <a:t>3 = • text</a:t>
            </a:r>
          </a:p>
          <a:p>
            <a:r>
              <a:rPr lang="en-US" sz="750" dirty="0" smtClean="0"/>
              <a:t>4 =    • text</a:t>
            </a:r>
          </a:p>
          <a:p>
            <a:r>
              <a:rPr lang="en-US" sz="750" dirty="0" smtClean="0"/>
              <a:t>5 =       • text</a:t>
            </a:r>
            <a:endParaRPr lang="en-US" sz="750" b="1" baseline="0" dirty="0" smtClean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1366940"/>
            <a:ext cx="964406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2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 Blauwe achtergro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/>
          <p:cNvSpPr>
            <a:spLocks noGrp="1"/>
          </p:cNvSpPr>
          <p:nvPr>
            <p:ph type="ftr" sz="quarter" idx="10"/>
          </p:nvPr>
        </p:nvSpPr>
        <p:spPr>
          <a:xfrm>
            <a:off x="989178" y="4772381"/>
            <a:ext cx="6728631" cy="351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Title of Presentation – by Insert Header and Footer text</a:t>
            </a:r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0" y="685800"/>
            <a:ext cx="9144000" cy="1416050"/>
          </a:xfrm>
          <a:solidFill>
            <a:schemeClr val="bg2"/>
          </a:solidFill>
        </p:spPr>
        <p:txBody>
          <a:bodyPr lIns="608400" tIns="504000" rIns="60840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5" name="Tijdelijke aanduiding voor inhoud 2"/>
          <p:cNvSpPr>
            <a:spLocks noGrp="1"/>
          </p:cNvSpPr>
          <p:nvPr>
            <p:ph sz="half" idx="1" hasCustomPrompt="1"/>
          </p:nvPr>
        </p:nvSpPr>
        <p:spPr>
          <a:xfrm>
            <a:off x="0" y="2022300"/>
            <a:ext cx="9144000" cy="3121200"/>
          </a:xfrm>
          <a:solidFill>
            <a:schemeClr val="bg2"/>
          </a:solidFill>
        </p:spPr>
        <p:txBody>
          <a:bodyPr lIns="608400" tIns="108000" rIns="608400" bIns="10800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Slide text</a:t>
            </a:r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6" name="Tekstvak 5"/>
          <p:cNvSpPr txBox="1"/>
          <p:nvPr userDrawn="1"/>
        </p:nvSpPr>
        <p:spPr>
          <a:xfrm>
            <a:off x="-1838744" y="2021081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 smtClean="0"/>
              <a:t>Text format by</a:t>
            </a:r>
          </a:p>
          <a:p>
            <a:r>
              <a:rPr lang="en-US" sz="750" dirty="0" smtClean="0"/>
              <a:t>Increase / decrease list level</a:t>
            </a:r>
          </a:p>
          <a:p>
            <a:endParaRPr lang="en-US" sz="750" dirty="0" smtClean="0"/>
          </a:p>
          <a:p>
            <a:r>
              <a:rPr lang="en-US" sz="750" dirty="0" smtClean="0"/>
              <a:t>Place cursor in text</a:t>
            </a:r>
          </a:p>
          <a:p>
            <a:r>
              <a:rPr lang="en-US" sz="750" dirty="0" smtClean="0"/>
              <a:t>and use these 2 buttons (tab Start - group Paragraph)</a:t>
            </a:r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r>
              <a:rPr lang="en-US" sz="750" dirty="0" smtClean="0"/>
              <a:t>1 = Normal text</a:t>
            </a:r>
          </a:p>
          <a:p>
            <a:r>
              <a:rPr lang="en-US" sz="900" dirty="0" smtClean="0"/>
              <a:t>2 = Paragraph text</a:t>
            </a:r>
          </a:p>
          <a:p>
            <a:r>
              <a:rPr lang="en-US" sz="750" dirty="0" smtClean="0"/>
              <a:t>3 = • text</a:t>
            </a:r>
          </a:p>
          <a:p>
            <a:r>
              <a:rPr lang="en-US" sz="750" dirty="0" smtClean="0"/>
              <a:t>4 =    • text</a:t>
            </a:r>
          </a:p>
          <a:p>
            <a:r>
              <a:rPr lang="en-US" sz="750" dirty="0" smtClean="0"/>
              <a:t>5 =       • text</a:t>
            </a:r>
            <a:endParaRPr lang="en-US" sz="750" b="1" baseline="0" dirty="0" smtClean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31" y="2769725"/>
            <a:ext cx="964406" cy="685800"/>
          </a:xfrm>
          <a:prstGeom prst="rect">
            <a:avLst/>
          </a:prstGeom>
        </p:spPr>
      </p:pic>
      <p:pic>
        <p:nvPicPr>
          <p:cNvPr id="9" name="HeaderLogoTUe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20" y="63254"/>
            <a:ext cx="2227942" cy="60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2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ab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599" y="239428"/>
            <a:ext cx="7923213" cy="394448"/>
          </a:xfrm>
        </p:spPr>
        <p:txBody>
          <a:bodyPr/>
          <a:lstStyle>
            <a:lvl1pPr>
              <a:defRPr sz="1950" b="0" baseline="0"/>
            </a:lvl1pPr>
          </a:lstStyle>
          <a:p>
            <a:r>
              <a:rPr lang="en-US" dirty="0" smtClean="0"/>
              <a:t>Table Title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608012" y="2450624"/>
            <a:ext cx="7922712" cy="209089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 smtClean="0"/>
              <a:t>Slide text</a:t>
            </a:r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ijdelijke aanduiding voor tabel 6"/>
          <p:cNvSpPr>
            <a:spLocks noGrp="1"/>
          </p:cNvSpPr>
          <p:nvPr>
            <p:ph type="tbl" sz="quarter" idx="13" hasCustomPrompt="1"/>
          </p:nvPr>
        </p:nvSpPr>
        <p:spPr>
          <a:xfrm>
            <a:off x="608012" y="793166"/>
            <a:ext cx="7924800" cy="1498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Table</a:t>
            </a:r>
            <a:endParaRPr lang="en-US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-1838742" y="2743204"/>
            <a:ext cx="1769165" cy="2183088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noAutofit/>
          </a:bodyPr>
          <a:lstStyle/>
          <a:p>
            <a:r>
              <a:rPr lang="en-US" sz="750" dirty="0" smtClean="0"/>
              <a:t>Text format by</a:t>
            </a:r>
          </a:p>
          <a:p>
            <a:r>
              <a:rPr lang="en-US" sz="750" dirty="0" smtClean="0"/>
              <a:t>Increase / decrease list level</a:t>
            </a:r>
          </a:p>
          <a:p>
            <a:endParaRPr lang="en-US" sz="750" dirty="0" smtClean="0"/>
          </a:p>
          <a:p>
            <a:r>
              <a:rPr lang="en-US" sz="750" dirty="0" smtClean="0"/>
              <a:t>Place cursor in text</a:t>
            </a:r>
          </a:p>
          <a:p>
            <a:r>
              <a:rPr lang="en-US" sz="750" dirty="0" smtClean="0"/>
              <a:t>and use these 2 buttons (tab Start - group Paragraph)</a:t>
            </a:r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endParaRPr lang="en-US" sz="750" dirty="0" smtClean="0"/>
          </a:p>
          <a:p>
            <a:r>
              <a:rPr lang="en-US" sz="750" dirty="0" smtClean="0"/>
              <a:t>1 = Normal text</a:t>
            </a:r>
          </a:p>
          <a:p>
            <a:r>
              <a:rPr lang="en-US" sz="900" dirty="0" smtClean="0"/>
              <a:t>2 = Paragraph text</a:t>
            </a:r>
          </a:p>
          <a:p>
            <a:r>
              <a:rPr lang="en-US" sz="750" dirty="0" smtClean="0"/>
              <a:t>3 = • text</a:t>
            </a:r>
          </a:p>
          <a:p>
            <a:r>
              <a:rPr lang="en-US" sz="750" dirty="0" smtClean="0"/>
              <a:t>4 =    • text</a:t>
            </a:r>
          </a:p>
          <a:p>
            <a:r>
              <a:rPr lang="en-US" sz="750" dirty="0" smtClean="0"/>
              <a:t>5 =       • text</a:t>
            </a:r>
            <a:endParaRPr lang="en-US" sz="750" b="1" baseline="0" dirty="0" smtClean="0"/>
          </a:p>
        </p:txBody>
      </p:sp>
      <p:pic>
        <p:nvPicPr>
          <p:cNvPr id="10" name="Afbeelding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275629" y="3483979"/>
            <a:ext cx="964406" cy="685800"/>
          </a:xfrm>
          <a:prstGeom prst="rect">
            <a:avLst/>
          </a:prstGeom>
        </p:spPr>
      </p:pic>
      <p:sp>
        <p:nvSpPr>
          <p:cNvPr id="11" name="Tekstvak 10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 smtClean="0">
                <a:solidFill>
                  <a:schemeClr val="tx1"/>
                </a:solidFill>
              </a:rPr>
              <a:t>Add table by clicking on table icon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314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938" y="253043"/>
            <a:ext cx="7923213" cy="394448"/>
          </a:xfrm>
        </p:spPr>
        <p:txBody>
          <a:bodyPr/>
          <a:lstStyle>
            <a:lvl1pPr>
              <a:defRPr sz="1950" b="0"/>
            </a:lvl1pPr>
          </a:lstStyle>
          <a:p>
            <a:r>
              <a:rPr lang="en-US" dirty="0" smtClean="0"/>
              <a:t>Chart title</a:t>
            </a:r>
            <a:endParaRPr lang="en-US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jdelijke aanduiding voor grafiek 7"/>
          <p:cNvSpPr>
            <a:spLocks noGrp="1"/>
          </p:cNvSpPr>
          <p:nvPr>
            <p:ph type="chart" sz="quarter" idx="13" hasCustomPrompt="1"/>
          </p:nvPr>
        </p:nvSpPr>
        <p:spPr>
          <a:xfrm>
            <a:off x="772337" y="811352"/>
            <a:ext cx="7454348" cy="32425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Chart</a:t>
            </a:r>
            <a:endParaRPr lang="en-US" dirty="0"/>
          </a:p>
        </p:txBody>
      </p:sp>
      <p:sp>
        <p:nvSpPr>
          <p:cNvPr id="9" name="Tekstvak 8"/>
          <p:cNvSpPr txBox="1"/>
          <p:nvPr userDrawn="1"/>
        </p:nvSpPr>
        <p:spPr>
          <a:xfrm>
            <a:off x="-1818863" y="1086899"/>
            <a:ext cx="1729409" cy="207749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750" baseline="0" dirty="0" smtClean="0">
                <a:solidFill>
                  <a:schemeClr val="tx1"/>
                </a:solidFill>
              </a:rPr>
              <a:t>Add chart by clicking on chart icon</a:t>
            </a:r>
            <a:endParaRPr lang="en-US" sz="7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66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hidden="1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523999" y="0"/>
            <a:ext cx="9144000" cy="51435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87" y="227873"/>
            <a:ext cx="7923213" cy="3944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87" y="741225"/>
            <a:ext cx="7922712" cy="338039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Slide text</a:t>
            </a:r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r>
              <a:rPr lang="en-US" dirty="0" err="1" smtClean="0"/>
              <a:t>Vijfde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-957" y="4570748"/>
            <a:ext cx="9144000" cy="5738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79249" y="4965545"/>
            <a:ext cx="213360" cy="17795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B7CEC10D-CD46-426F-915E-6C78530279C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FooterLogoTUe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20" y="4628189"/>
            <a:ext cx="921122" cy="4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351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2" r:id="rId4"/>
    <p:sldLayoutId id="2147483661" r:id="rId5"/>
    <p:sldLayoutId id="2147483662" r:id="rId6"/>
    <p:sldLayoutId id="2147483663" r:id="rId7"/>
    <p:sldLayoutId id="2147483664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514350" rtl="0" eaLnBrk="1" latinLnBrk="0" hangingPunct="1">
        <a:lnSpc>
          <a:spcPts val="2700"/>
        </a:lnSpc>
        <a:spcBef>
          <a:spcPct val="0"/>
        </a:spcBef>
        <a:buNone/>
        <a:defRPr sz="2700" b="1" kern="120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650" kern="1200">
          <a:solidFill>
            <a:schemeClr val="bg2"/>
          </a:solidFill>
          <a:latin typeface="+mn-lt"/>
          <a:ea typeface="+mn-ea"/>
          <a:cs typeface="+mn-cs"/>
        </a:defRPr>
      </a:lvl1pPr>
      <a:lvl2pPr marL="0" indent="0" algn="l" defTabSz="514350" rtl="0" eaLnBrk="1" latinLnBrk="0" hangingPunct="1">
        <a:lnSpc>
          <a:spcPts val="1800"/>
        </a:lnSpc>
        <a:spcBef>
          <a:spcPts val="413"/>
        </a:spcBef>
        <a:spcAft>
          <a:spcPts val="413"/>
        </a:spcAft>
        <a:buFont typeface="Arial" panose="020B0604020202020204" pitchFamily="34" charset="0"/>
        <a:buNone/>
        <a:defRPr sz="1950" kern="1200">
          <a:solidFill>
            <a:schemeClr val="bg2"/>
          </a:solidFill>
          <a:latin typeface="+mn-lt"/>
          <a:ea typeface="+mn-ea"/>
          <a:cs typeface="+mn-cs"/>
        </a:defRPr>
      </a:lvl2pPr>
      <a:lvl3pPr marL="202500" indent="-202500" algn="l" defTabSz="514350" rtl="0" eaLnBrk="1" latinLnBrk="0" hangingPunct="1">
        <a:lnSpc>
          <a:spcPts val="1800"/>
        </a:lnSpc>
        <a:spcBef>
          <a:spcPts val="413"/>
        </a:spcBef>
        <a:buClr>
          <a:schemeClr val="bg2"/>
        </a:buClr>
        <a:buSzPct val="100000"/>
        <a:buFont typeface="Arial" panose="020B0604020202020204" pitchFamily="34" charset="0"/>
        <a:buChar char="•"/>
        <a:defRPr sz="1650" kern="1200">
          <a:solidFill>
            <a:schemeClr val="bg2"/>
          </a:solidFill>
          <a:latin typeface="+mn-lt"/>
          <a:ea typeface="+mn-ea"/>
          <a:cs typeface="+mn-cs"/>
        </a:defRPr>
      </a:lvl3pPr>
      <a:lvl4pPr marL="405000" indent="-202500" algn="l" defTabSz="514350" rtl="0" eaLnBrk="1" latinLnBrk="0" hangingPunct="1">
        <a:lnSpc>
          <a:spcPts val="1650"/>
        </a:lnSpc>
        <a:spcBef>
          <a:spcPts val="0"/>
        </a:spcBef>
        <a:buClr>
          <a:schemeClr val="bg2"/>
        </a:buClr>
        <a:buFont typeface="Arial" panose="020B0604020202020204" pitchFamily="34" charset="0"/>
        <a:buChar char="•"/>
        <a:defRPr sz="1500" kern="1200">
          <a:solidFill>
            <a:schemeClr val="bg2"/>
          </a:solidFill>
          <a:latin typeface="+mn-lt"/>
          <a:ea typeface="+mn-ea"/>
          <a:cs typeface="+mn-cs"/>
        </a:defRPr>
      </a:lvl4pPr>
      <a:lvl5pPr marL="607500" indent="-202500" algn="l" defTabSz="514350" rtl="0" eaLnBrk="1" latinLnBrk="0" hangingPunct="1">
        <a:lnSpc>
          <a:spcPts val="1500"/>
        </a:lnSpc>
        <a:spcBef>
          <a:spcPts val="0"/>
        </a:spcBef>
        <a:buFont typeface="Arial" panose="020B0604020202020204" pitchFamily="34" charset="0"/>
        <a:buChar char="•"/>
        <a:defRPr sz="1350" kern="1200">
          <a:solidFill>
            <a:schemeClr val="bg2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79" userDrawn="1">
          <p15:clr>
            <a:srgbClr val="F26B43"/>
          </p15:clr>
        </p15:guide>
        <p15:guide id="2" pos="383" userDrawn="1">
          <p15:clr>
            <a:srgbClr val="F26B43"/>
          </p15:clr>
        </p15:guide>
        <p15:guide id="3" pos="537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13" Type="http://schemas.openxmlformats.org/officeDocument/2006/relationships/image" Target="../media/image30.png"/><Relationship Id="rId3" Type="http://schemas.openxmlformats.org/officeDocument/2006/relationships/tags" Target="../tags/tag10.xml"/><Relationship Id="rId7" Type="http://schemas.openxmlformats.org/officeDocument/2006/relationships/slideLayout" Target="../slideLayouts/slideLayout3.xml"/><Relationship Id="rId12" Type="http://schemas.openxmlformats.org/officeDocument/2006/relationships/image" Target="../media/image29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28.png"/><Relationship Id="rId5" Type="http://schemas.openxmlformats.org/officeDocument/2006/relationships/tags" Target="../tags/tag12.xml"/><Relationship Id="rId10" Type="http://schemas.openxmlformats.org/officeDocument/2006/relationships/image" Target="../media/image27.png"/><Relationship Id="rId4" Type="http://schemas.openxmlformats.org/officeDocument/2006/relationships/tags" Target="../tags/tag11.xml"/><Relationship Id="rId9" Type="http://schemas.openxmlformats.org/officeDocument/2006/relationships/image" Target="../media/image26.emf"/><Relationship Id="rId1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emf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16.xml"/><Relationship Id="rId7" Type="http://schemas.openxmlformats.org/officeDocument/2006/relationships/image" Target="../media/image34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8.xml"/><Relationship Id="rId10" Type="http://schemas.openxmlformats.org/officeDocument/2006/relationships/image" Target="../media/image37.png"/><Relationship Id="rId4" Type="http://schemas.openxmlformats.org/officeDocument/2006/relationships/tags" Target="../tags/tag17.xml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26.xml"/><Relationship Id="rId13" Type="http://schemas.openxmlformats.org/officeDocument/2006/relationships/image" Target="../media/image38.png"/><Relationship Id="rId18" Type="http://schemas.openxmlformats.org/officeDocument/2006/relationships/image" Target="../media/image37.png"/><Relationship Id="rId3" Type="http://schemas.openxmlformats.org/officeDocument/2006/relationships/tags" Target="../tags/tag21.xml"/><Relationship Id="rId21" Type="http://schemas.openxmlformats.org/officeDocument/2006/relationships/image" Target="../media/image42.png"/><Relationship Id="rId7" Type="http://schemas.openxmlformats.org/officeDocument/2006/relationships/tags" Target="../tags/tag25.xml"/><Relationship Id="rId12" Type="http://schemas.openxmlformats.org/officeDocument/2006/relationships/slideLayout" Target="../slideLayouts/slideLayout3.xml"/><Relationship Id="rId17" Type="http://schemas.openxmlformats.org/officeDocument/2006/relationships/image" Target="../media/image36.png"/><Relationship Id="rId2" Type="http://schemas.openxmlformats.org/officeDocument/2006/relationships/tags" Target="../tags/tag20.xml"/><Relationship Id="rId16" Type="http://schemas.openxmlformats.org/officeDocument/2006/relationships/image" Target="../media/image35.png"/><Relationship Id="rId20" Type="http://schemas.openxmlformats.org/officeDocument/2006/relationships/image" Target="../media/image41.png"/><Relationship Id="rId1" Type="http://schemas.openxmlformats.org/officeDocument/2006/relationships/tags" Target="../tags/tag19.xml"/><Relationship Id="rId6" Type="http://schemas.openxmlformats.org/officeDocument/2006/relationships/tags" Target="../tags/tag24.xml"/><Relationship Id="rId11" Type="http://schemas.openxmlformats.org/officeDocument/2006/relationships/tags" Target="../tags/tag29.xml"/><Relationship Id="rId5" Type="http://schemas.openxmlformats.org/officeDocument/2006/relationships/tags" Target="../tags/tag23.xml"/><Relationship Id="rId15" Type="http://schemas.openxmlformats.org/officeDocument/2006/relationships/image" Target="../media/image34.png"/><Relationship Id="rId10" Type="http://schemas.openxmlformats.org/officeDocument/2006/relationships/tags" Target="../tags/tag28.xml"/><Relationship Id="rId19" Type="http://schemas.openxmlformats.org/officeDocument/2006/relationships/image" Target="../media/image40.png"/><Relationship Id="rId4" Type="http://schemas.openxmlformats.org/officeDocument/2006/relationships/tags" Target="../tags/tag22.xml"/><Relationship Id="rId9" Type="http://schemas.openxmlformats.org/officeDocument/2006/relationships/tags" Target="../tags/tag27.xml"/><Relationship Id="rId14" Type="http://schemas.openxmlformats.org/officeDocument/2006/relationships/image" Target="../media/image39.png"/><Relationship Id="rId22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32.xml"/><Relationship Id="rId7" Type="http://schemas.openxmlformats.org/officeDocument/2006/relationships/notesSlide" Target="../notesSlides/notesSlide1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34.xml"/><Relationship Id="rId4" Type="http://schemas.openxmlformats.org/officeDocument/2006/relationships/tags" Target="../tags/tag33.xml"/><Relationship Id="rId9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emf"/><Relationship Id="rId3" Type="http://schemas.openxmlformats.org/officeDocument/2006/relationships/tags" Target="../tags/tag37.xml"/><Relationship Id="rId7" Type="http://schemas.openxmlformats.org/officeDocument/2006/relationships/image" Target="../media/image47.emf"/><Relationship Id="rId12" Type="http://schemas.openxmlformats.org/officeDocument/2006/relationships/image" Target="../media/image50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46.emf"/><Relationship Id="rId11" Type="http://schemas.openxmlformats.org/officeDocument/2006/relationships/image" Target="../media/image58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42.png"/><Relationship Id="rId4" Type="http://schemas.openxmlformats.org/officeDocument/2006/relationships/tags" Target="../tags/tag38.xml"/><Relationship Id="rId9" Type="http://schemas.openxmlformats.org/officeDocument/2006/relationships/image" Target="../media/image4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53.pn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image" Target="../media/image61.png"/><Relationship Id="rId5" Type="http://schemas.openxmlformats.org/officeDocument/2006/relationships/image" Target="../media/image52.emf"/><Relationship Id="rId10" Type="http://schemas.openxmlformats.org/officeDocument/2006/relationships/image" Target="../media/image55.emf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6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13" Type="http://schemas.openxmlformats.org/officeDocument/2006/relationships/image" Target="../media/image60.png"/><Relationship Id="rId3" Type="http://schemas.openxmlformats.org/officeDocument/2006/relationships/tags" Target="../tags/tag43.xml"/><Relationship Id="rId7" Type="http://schemas.openxmlformats.org/officeDocument/2006/relationships/image" Target="../media/image55.emf"/><Relationship Id="rId12" Type="http://schemas.openxmlformats.org/officeDocument/2006/relationships/image" Target="../media/image59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notesSlide" Target="../notesSlides/notesSlide14.xml"/><Relationship Id="rId11" Type="http://schemas.openxmlformats.org/officeDocument/2006/relationships/image" Target="../media/image57.png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56.png"/><Relationship Id="rId4" Type="http://schemas.openxmlformats.org/officeDocument/2006/relationships/tags" Target="../tags/tag44.xml"/><Relationship Id="rId9" Type="http://schemas.openxmlformats.org/officeDocument/2006/relationships/image" Target="../media/image52.e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tags" Target="../tags/tag47.xml"/><Relationship Id="rId7" Type="http://schemas.openxmlformats.org/officeDocument/2006/relationships/image" Target="../media/image62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61.emf"/><Relationship Id="rId5" Type="http://schemas.openxmlformats.org/officeDocument/2006/relationships/image" Target="../media/image60.emf"/><Relationship Id="rId10" Type="http://schemas.openxmlformats.org/officeDocument/2006/relationships/image" Target="../media/image73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6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50.xml"/><Relationship Id="rId7" Type="http://schemas.openxmlformats.org/officeDocument/2006/relationships/image" Target="../media/image67.png"/><Relationship Id="rId2" Type="http://schemas.openxmlformats.org/officeDocument/2006/relationships/tags" Target="../tags/tag49.xml"/><Relationship Id="rId1" Type="http://schemas.openxmlformats.org/officeDocument/2006/relationships/tags" Target="../tags/tag4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tags" Target="../tags/tag53.xml"/><Relationship Id="rId7" Type="http://schemas.openxmlformats.org/officeDocument/2006/relationships/image" Target="../media/image77.pn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slideLayout" Target="../slideLayouts/slideLayout3.xml"/><Relationship Id="rId11" Type="http://schemas.openxmlformats.org/officeDocument/2006/relationships/image" Target="../media/image37.png"/><Relationship Id="rId5" Type="http://schemas.openxmlformats.org/officeDocument/2006/relationships/tags" Target="../tags/tag55.xml"/><Relationship Id="rId10" Type="http://schemas.openxmlformats.org/officeDocument/2006/relationships/image" Target="../media/image36.png"/><Relationship Id="rId4" Type="http://schemas.openxmlformats.org/officeDocument/2006/relationships/tags" Target="../tags/tag54.xml"/><Relationship Id="rId9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3.xml"/><Relationship Id="rId7" Type="http://schemas.openxmlformats.org/officeDocument/2006/relationships/image" Target="../media/image1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4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3.xml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Relationship Id="rId5" Type="http://schemas.openxmlformats.org/officeDocument/2006/relationships/image" Target="../media/image20.png"/><Relationship Id="rId4" Type="http://schemas.openxmlformats.org/officeDocument/2006/relationships/image" Target="../media/image2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4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2.emf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Tijdelijke aanduiding voor afbeelding 21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" r="2000"/>
          <a:stretch>
            <a:fillRect/>
          </a:stretch>
        </p:blipFill>
        <p:spPr>
          <a:xfrm>
            <a:off x="-1" y="685801"/>
            <a:ext cx="9144001" cy="3883818"/>
          </a:xfrm>
        </p:spPr>
      </p:pic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>
          <a:xfrm>
            <a:off x="0" y="3699001"/>
            <a:ext cx="9144001" cy="244349"/>
          </a:xfrm>
        </p:spPr>
        <p:txBody>
          <a:bodyPr/>
          <a:lstStyle/>
          <a:p>
            <a:r>
              <a:rPr lang="en-US" dirty="0" smtClean="0"/>
              <a:t>Paul M.J. Van den Hof, </a:t>
            </a:r>
            <a:r>
              <a:rPr lang="en-US" dirty="0" err="1" smtClean="0"/>
              <a:t>Karthik</a:t>
            </a:r>
            <a:r>
              <a:rPr lang="en-US" dirty="0" smtClean="0"/>
              <a:t> Ramaswamy, Arne Dankers and Giulio Bottegal</a:t>
            </a:r>
          </a:p>
        </p:txBody>
      </p:sp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0" y="2850358"/>
            <a:ext cx="9144000" cy="848643"/>
          </a:xfrm>
        </p:spPr>
        <p:txBody>
          <a:bodyPr/>
          <a:lstStyle/>
          <a:p>
            <a:r>
              <a:rPr lang="en-US" sz="2000" dirty="0" smtClean="0"/>
              <a:t>Local module identification in dynamic networks with correlated noise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027" y="4583390"/>
            <a:ext cx="987003" cy="560110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0" y="3943350"/>
            <a:ext cx="9144000" cy="626269"/>
          </a:xfrm>
        </p:spPr>
        <p:txBody>
          <a:bodyPr anchor="ctr" anchorCtr="0"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Seminar, 25 February 2019								</a:t>
            </a:r>
            <a:r>
              <a:rPr lang="en-US" sz="1000" dirty="0" smtClean="0"/>
              <a:t>www.sysdynet.eu</a:t>
            </a:r>
          </a:p>
          <a:p>
            <a:r>
              <a:rPr lang="en-US" dirty="0" smtClean="0"/>
              <a:t>University of Groningen									</a:t>
            </a:r>
            <a:r>
              <a:rPr lang="en-US" sz="1000" dirty="0" smtClean="0"/>
              <a:t>www.pvandenhof.nl</a:t>
            </a:r>
          </a:p>
          <a:p>
            <a:r>
              <a:rPr lang="en-US" dirty="0"/>
              <a:t>	</a:t>
            </a:r>
            <a:r>
              <a:rPr lang="en-US" dirty="0" smtClean="0"/>
              <a:t>										</a:t>
            </a:r>
            <a:r>
              <a:rPr lang="en-US" sz="1000" dirty="0" smtClean="0"/>
              <a:t>p.m.j.vandenhof@tue.nl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698172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mtClean="0"/>
              <a:t>Direct identification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>
                <a:solidFill>
                  <a:srgbClr val="101073"/>
                </a:solidFill>
              </a:rPr>
              <a:pPr/>
              <a:t>10</a:t>
            </a:fld>
            <a:endParaRPr lang="en-US" dirty="0">
              <a:solidFill>
                <a:srgbClr val="10107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7572" y="603288"/>
            <a:ext cx="26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Currently available results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4211267" y="1123130"/>
            <a:ext cx="4321884" cy="1023991"/>
          </a:xfrm>
        </p:spPr>
        <p:txBody>
          <a:bodyPr/>
          <a:lstStyle/>
          <a:p>
            <a:r>
              <a:rPr lang="en-US" altLang="nl-NL" dirty="0" smtClean="0"/>
              <a:t>For </a:t>
            </a:r>
            <a:r>
              <a:rPr lang="en-US" altLang="nl-NL" dirty="0"/>
              <a:t>a consistent and </a:t>
            </a:r>
            <a:r>
              <a:rPr lang="en-US" altLang="nl-NL" dirty="0">
                <a:solidFill>
                  <a:srgbClr val="FF0000"/>
                </a:solidFill>
              </a:rPr>
              <a:t>minimum variance estimate</a:t>
            </a:r>
            <a:r>
              <a:rPr lang="en-US" altLang="nl-NL" dirty="0"/>
              <a:t> (direct method</a:t>
            </a:r>
            <a:r>
              <a:rPr lang="en-US" altLang="nl-NL" dirty="0" smtClean="0"/>
              <a:t>) there </a:t>
            </a:r>
            <a:r>
              <a:rPr lang="en-US" altLang="nl-NL" dirty="0"/>
              <a:t>is one additional condition: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dirty="0"/>
              <a:t>absence of </a:t>
            </a:r>
            <a:r>
              <a:rPr lang="en-US" altLang="nl-NL" b="1" dirty="0"/>
              <a:t>confounding variables,</a:t>
            </a:r>
            <a:r>
              <a:rPr lang="en-US" altLang="nl-NL" baseline="30000" dirty="0"/>
              <a:t> [1][2]</a:t>
            </a:r>
            <a:r>
              <a:rPr lang="en-US" altLang="nl-NL" b="1" dirty="0"/>
              <a:t> </a:t>
            </a:r>
            <a:r>
              <a:rPr lang="en-US" dirty="0" smtClean="0"/>
              <a:t>i.e</a:t>
            </a:r>
            <a:r>
              <a:rPr lang="en-US" dirty="0"/>
              <a:t>. correlated disturbances on inputs and </a:t>
            </a:r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938" y="4642345"/>
            <a:ext cx="360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solidFill>
                  <a:srgbClr val="101073"/>
                </a:solidFill>
              </a:rPr>
              <a:t>[1] </a:t>
            </a:r>
            <a:r>
              <a:rPr lang="en-GB" sz="1200" dirty="0">
                <a:solidFill>
                  <a:srgbClr val="101073"/>
                </a:solidFill>
              </a:rPr>
              <a:t>J. Pearl, </a:t>
            </a:r>
            <a:r>
              <a:rPr lang="en-GB" sz="1200" i="1" dirty="0">
                <a:solidFill>
                  <a:srgbClr val="101073"/>
                </a:solidFill>
              </a:rPr>
              <a:t>Stat. Surveys, 3, </a:t>
            </a:r>
            <a:r>
              <a:rPr lang="en-GB" sz="1200" dirty="0">
                <a:solidFill>
                  <a:srgbClr val="101073"/>
                </a:solidFill>
              </a:rPr>
              <a:t>96-146, </a:t>
            </a:r>
            <a:r>
              <a:rPr lang="en-GB" sz="1200" dirty="0" smtClean="0">
                <a:solidFill>
                  <a:srgbClr val="101073"/>
                </a:solidFill>
              </a:rPr>
              <a:t>2009</a:t>
            </a:r>
          </a:p>
          <a:p>
            <a:r>
              <a:rPr lang="en-GB" sz="1200" baseline="30000" dirty="0" smtClean="0">
                <a:solidFill>
                  <a:srgbClr val="101073"/>
                </a:solidFill>
              </a:rPr>
              <a:t>[2</a:t>
            </a:r>
            <a:r>
              <a:rPr lang="en-GB" sz="1200" baseline="30000" dirty="0">
                <a:solidFill>
                  <a:srgbClr val="101073"/>
                </a:solidFill>
              </a:rPr>
              <a:t>] </a:t>
            </a:r>
            <a:r>
              <a:rPr lang="en-GB" sz="1200" dirty="0">
                <a:solidFill>
                  <a:srgbClr val="101073"/>
                </a:solidFill>
              </a:rPr>
              <a:t>A.G. </a:t>
            </a:r>
            <a:r>
              <a:rPr lang="en-GB" sz="1200" dirty="0" err="1">
                <a:solidFill>
                  <a:srgbClr val="101073"/>
                </a:solidFill>
              </a:rPr>
              <a:t>Dankers</a:t>
            </a:r>
            <a:r>
              <a:rPr lang="en-GB" sz="1200" dirty="0">
                <a:solidFill>
                  <a:srgbClr val="101073"/>
                </a:solidFill>
              </a:rPr>
              <a:t> et al., </a:t>
            </a:r>
            <a:r>
              <a:rPr lang="en-GB" sz="1200" i="1" dirty="0">
                <a:solidFill>
                  <a:srgbClr val="101073"/>
                </a:solidFill>
              </a:rPr>
              <a:t>Proc. IFAC World Congress</a:t>
            </a:r>
            <a:r>
              <a:rPr lang="en-GB" sz="1200" dirty="0">
                <a:solidFill>
                  <a:srgbClr val="101073"/>
                </a:solidFill>
              </a:rPr>
              <a:t>, 2017.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211267" y="2446211"/>
            <a:ext cx="4321884" cy="16864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dirty="0" smtClean="0"/>
              <a:t>If all </a:t>
            </a:r>
            <a:r>
              <a:rPr lang="en-US" altLang="nl-NL" i="1" dirty="0" smtClean="0"/>
              <a:t>v</a:t>
            </a:r>
            <a:r>
              <a:rPr lang="en-US" altLang="nl-NL" i="1" baseline="-25000" dirty="0" smtClean="0"/>
              <a:t>i</a:t>
            </a:r>
            <a:r>
              <a:rPr lang="en-US" altLang="nl-NL" dirty="0" smtClean="0"/>
              <a:t>-signals are uncorrelated: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dirty="0" smtClean="0"/>
              <a:t>Confounding variables are due to unmeasured node signals that have paths to the output and its measured in-</a:t>
            </a:r>
            <a:r>
              <a:rPr lang="en-US" altLang="nl-NL" dirty="0" err="1" smtClean="0"/>
              <a:t>neighbours</a:t>
            </a:r>
            <a:r>
              <a:rPr lang="en-US" altLang="nl-NL" dirty="0" smtClean="0"/>
              <a:t>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dirty="0" smtClean="0"/>
              <a:t>They can be eliminated by introducing additional measured inputs </a:t>
            </a:r>
            <a:r>
              <a:rPr lang="en-US" altLang="nl-NL" baseline="30000" dirty="0"/>
              <a:t>[2</a:t>
            </a:r>
            <a:r>
              <a:rPr lang="en-US" altLang="nl-NL" baseline="30000" dirty="0" smtClean="0"/>
              <a:t>][3]</a:t>
            </a:r>
            <a:r>
              <a:rPr lang="en-US" altLang="nl-NL" dirty="0" smtClean="0"/>
              <a:t>. </a:t>
            </a:r>
            <a:endParaRPr lang="en-US" i="1" baseline="-25000" dirty="0"/>
          </a:p>
        </p:txBody>
      </p: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79375" y="906463"/>
            <a:ext cx="3763963" cy="3178175"/>
            <a:chOff x="50" y="571"/>
            <a:chExt cx="2371" cy="2002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50" y="571"/>
              <a:ext cx="2371" cy="20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1282" y="1703"/>
              <a:ext cx="329" cy="219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Rectangle 6"/>
            <p:cNvSpPr>
              <a:spLocks noChangeArrowheads="1"/>
            </p:cNvSpPr>
            <p:nvPr/>
          </p:nvSpPr>
          <p:spPr bwMode="auto">
            <a:xfrm>
              <a:off x="1282" y="1703"/>
              <a:ext cx="329" cy="219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921" y="1703"/>
              <a:ext cx="219" cy="219"/>
            </a:xfrm>
            <a:custGeom>
              <a:avLst/>
              <a:gdLst>
                <a:gd name="T0" fmla="*/ 0 w 605"/>
                <a:gd name="T1" fmla="*/ 303 h 605"/>
                <a:gd name="T2" fmla="*/ 303 w 605"/>
                <a:gd name="T3" fmla="*/ 0 h 605"/>
                <a:gd name="T4" fmla="*/ 605 w 605"/>
                <a:gd name="T5" fmla="*/ 303 h 605"/>
                <a:gd name="T6" fmla="*/ 605 w 605"/>
                <a:gd name="T7" fmla="*/ 303 h 605"/>
                <a:gd name="T8" fmla="*/ 303 w 605"/>
                <a:gd name="T9" fmla="*/ 605 h 605"/>
                <a:gd name="T10" fmla="*/ 0 w 605"/>
                <a:gd name="T11" fmla="*/ 30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605">
                  <a:moveTo>
                    <a:pt x="0" y="303"/>
                  </a:moveTo>
                  <a:cubicBezTo>
                    <a:pt x="0" y="136"/>
                    <a:pt x="136" y="0"/>
                    <a:pt x="303" y="0"/>
                  </a:cubicBezTo>
                  <a:cubicBezTo>
                    <a:pt x="470" y="0"/>
                    <a:pt x="605" y="136"/>
                    <a:pt x="605" y="303"/>
                  </a:cubicBezTo>
                  <a:cubicBezTo>
                    <a:pt x="605" y="303"/>
                    <a:pt x="605" y="303"/>
                    <a:pt x="605" y="303"/>
                  </a:cubicBezTo>
                  <a:cubicBezTo>
                    <a:pt x="605" y="470"/>
                    <a:pt x="470" y="605"/>
                    <a:pt x="303" y="605"/>
                  </a:cubicBezTo>
                  <a:cubicBezTo>
                    <a:pt x="136" y="605"/>
                    <a:pt x="0" y="470"/>
                    <a:pt x="0" y="303"/>
                  </a:cubicBezTo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921" y="1703"/>
              <a:ext cx="219" cy="219"/>
            </a:xfrm>
            <a:custGeom>
              <a:avLst/>
              <a:gdLst>
                <a:gd name="T0" fmla="*/ 0 w 219"/>
                <a:gd name="T1" fmla="*/ 110 h 219"/>
                <a:gd name="T2" fmla="*/ 109 w 219"/>
                <a:gd name="T3" fmla="*/ 0 h 219"/>
                <a:gd name="T4" fmla="*/ 219 w 219"/>
                <a:gd name="T5" fmla="*/ 110 h 219"/>
                <a:gd name="T6" fmla="*/ 219 w 219"/>
                <a:gd name="T7" fmla="*/ 110 h 219"/>
                <a:gd name="T8" fmla="*/ 109 w 219"/>
                <a:gd name="T9" fmla="*/ 219 h 219"/>
                <a:gd name="T10" fmla="*/ 0 w 219"/>
                <a:gd name="T11" fmla="*/ 11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19">
                  <a:moveTo>
                    <a:pt x="0" y="110"/>
                  </a:moveTo>
                  <a:cubicBezTo>
                    <a:pt x="0" y="49"/>
                    <a:pt x="49" y="0"/>
                    <a:pt x="109" y="0"/>
                  </a:cubicBezTo>
                  <a:cubicBezTo>
                    <a:pt x="170" y="0"/>
                    <a:pt x="219" y="49"/>
                    <a:pt x="219" y="11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70"/>
                    <a:pt x="170" y="219"/>
                    <a:pt x="109" y="219"/>
                  </a:cubicBezTo>
                  <a:cubicBezTo>
                    <a:pt x="49" y="219"/>
                    <a:pt x="0" y="170"/>
                    <a:pt x="0" y="11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Rectangle 9"/>
            <p:cNvSpPr>
              <a:spLocks noChangeArrowheads="1"/>
            </p:cNvSpPr>
            <p:nvPr/>
          </p:nvSpPr>
          <p:spPr bwMode="auto">
            <a:xfrm>
              <a:off x="951" y="1727"/>
              <a:ext cx="17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0"/>
            <p:cNvSpPr>
              <a:spLocks noChangeArrowheads="1"/>
            </p:cNvSpPr>
            <p:nvPr/>
          </p:nvSpPr>
          <p:spPr bwMode="auto">
            <a:xfrm>
              <a:off x="1061" y="1785"/>
              <a:ext cx="9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Freeform 11"/>
            <p:cNvSpPr>
              <a:spLocks/>
            </p:cNvSpPr>
            <p:nvPr/>
          </p:nvSpPr>
          <p:spPr bwMode="auto">
            <a:xfrm>
              <a:off x="1980" y="1704"/>
              <a:ext cx="219" cy="219"/>
            </a:xfrm>
            <a:custGeom>
              <a:avLst/>
              <a:gdLst>
                <a:gd name="T0" fmla="*/ 0 w 605"/>
                <a:gd name="T1" fmla="*/ 303 h 605"/>
                <a:gd name="T2" fmla="*/ 303 w 605"/>
                <a:gd name="T3" fmla="*/ 0 h 605"/>
                <a:gd name="T4" fmla="*/ 605 w 605"/>
                <a:gd name="T5" fmla="*/ 303 h 605"/>
                <a:gd name="T6" fmla="*/ 605 w 605"/>
                <a:gd name="T7" fmla="*/ 303 h 605"/>
                <a:gd name="T8" fmla="*/ 303 w 605"/>
                <a:gd name="T9" fmla="*/ 605 h 605"/>
                <a:gd name="T10" fmla="*/ 0 w 605"/>
                <a:gd name="T11" fmla="*/ 30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605">
                  <a:moveTo>
                    <a:pt x="0" y="303"/>
                  </a:moveTo>
                  <a:cubicBezTo>
                    <a:pt x="0" y="136"/>
                    <a:pt x="136" y="0"/>
                    <a:pt x="303" y="0"/>
                  </a:cubicBezTo>
                  <a:cubicBezTo>
                    <a:pt x="470" y="0"/>
                    <a:pt x="605" y="136"/>
                    <a:pt x="605" y="303"/>
                  </a:cubicBezTo>
                  <a:cubicBezTo>
                    <a:pt x="605" y="303"/>
                    <a:pt x="605" y="303"/>
                    <a:pt x="605" y="303"/>
                  </a:cubicBezTo>
                  <a:cubicBezTo>
                    <a:pt x="605" y="470"/>
                    <a:pt x="470" y="605"/>
                    <a:pt x="303" y="605"/>
                  </a:cubicBezTo>
                  <a:cubicBezTo>
                    <a:pt x="136" y="605"/>
                    <a:pt x="0" y="470"/>
                    <a:pt x="0" y="303"/>
                  </a:cubicBezTo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2"/>
            <p:cNvSpPr>
              <a:spLocks/>
            </p:cNvSpPr>
            <p:nvPr/>
          </p:nvSpPr>
          <p:spPr bwMode="auto">
            <a:xfrm>
              <a:off x="1980" y="1704"/>
              <a:ext cx="219" cy="219"/>
            </a:xfrm>
            <a:custGeom>
              <a:avLst/>
              <a:gdLst>
                <a:gd name="T0" fmla="*/ 0 w 219"/>
                <a:gd name="T1" fmla="*/ 110 h 219"/>
                <a:gd name="T2" fmla="*/ 110 w 219"/>
                <a:gd name="T3" fmla="*/ 0 h 219"/>
                <a:gd name="T4" fmla="*/ 219 w 219"/>
                <a:gd name="T5" fmla="*/ 110 h 219"/>
                <a:gd name="T6" fmla="*/ 219 w 219"/>
                <a:gd name="T7" fmla="*/ 110 h 219"/>
                <a:gd name="T8" fmla="*/ 110 w 219"/>
                <a:gd name="T9" fmla="*/ 219 h 219"/>
                <a:gd name="T10" fmla="*/ 0 w 219"/>
                <a:gd name="T11" fmla="*/ 11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19">
                  <a:moveTo>
                    <a:pt x="0" y="110"/>
                  </a:moveTo>
                  <a:cubicBezTo>
                    <a:pt x="0" y="50"/>
                    <a:pt x="49" y="0"/>
                    <a:pt x="110" y="0"/>
                  </a:cubicBezTo>
                  <a:cubicBezTo>
                    <a:pt x="170" y="0"/>
                    <a:pt x="219" y="50"/>
                    <a:pt x="219" y="11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70"/>
                    <a:pt x="170" y="219"/>
                    <a:pt x="110" y="219"/>
                  </a:cubicBezTo>
                  <a:cubicBezTo>
                    <a:pt x="49" y="219"/>
                    <a:pt x="0" y="170"/>
                    <a:pt x="0" y="11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Rectangle 13"/>
            <p:cNvSpPr>
              <a:spLocks noChangeArrowheads="1"/>
            </p:cNvSpPr>
            <p:nvPr/>
          </p:nvSpPr>
          <p:spPr bwMode="auto">
            <a:xfrm>
              <a:off x="2012" y="1727"/>
              <a:ext cx="17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4"/>
            <p:cNvSpPr>
              <a:spLocks noChangeArrowheads="1"/>
            </p:cNvSpPr>
            <p:nvPr/>
          </p:nvSpPr>
          <p:spPr bwMode="auto">
            <a:xfrm>
              <a:off x="2116" y="1790"/>
              <a:ext cx="9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1973" y="814"/>
              <a:ext cx="219" cy="219"/>
            </a:xfrm>
            <a:custGeom>
              <a:avLst/>
              <a:gdLst>
                <a:gd name="T0" fmla="*/ 0 w 605"/>
                <a:gd name="T1" fmla="*/ 302 h 605"/>
                <a:gd name="T2" fmla="*/ 302 w 605"/>
                <a:gd name="T3" fmla="*/ 0 h 605"/>
                <a:gd name="T4" fmla="*/ 605 w 605"/>
                <a:gd name="T5" fmla="*/ 302 h 605"/>
                <a:gd name="T6" fmla="*/ 605 w 605"/>
                <a:gd name="T7" fmla="*/ 302 h 605"/>
                <a:gd name="T8" fmla="*/ 302 w 605"/>
                <a:gd name="T9" fmla="*/ 605 h 605"/>
                <a:gd name="T10" fmla="*/ 0 w 605"/>
                <a:gd name="T11" fmla="*/ 302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605">
                  <a:moveTo>
                    <a:pt x="0" y="302"/>
                  </a:moveTo>
                  <a:cubicBezTo>
                    <a:pt x="0" y="135"/>
                    <a:pt x="135" y="0"/>
                    <a:pt x="302" y="0"/>
                  </a:cubicBezTo>
                  <a:cubicBezTo>
                    <a:pt x="469" y="0"/>
                    <a:pt x="605" y="135"/>
                    <a:pt x="605" y="302"/>
                  </a:cubicBezTo>
                  <a:cubicBezTo>
                    <a:pt x="605" y="302"/>
                    <a:pt x="605" y="302"/>
                    <a:pt x="605" y="302"/>
                  </a:cubicBezTo>
                  <a:cubicBezTo>
                    <a:pt x="605" y="469"/>
                    <a:pt x="469" y="605"/>
                    <a:pt x="302" y="605"/>
                  </a:cubicBezTo>
                  <a:cubicBezTo>
                    <a:pt x="135" y="605"/>
                    <a:pt x="0" y="469"/>
                    <a:pt x="0" y="302"/>
                  </a:cubicBezTo>
                </a:path>
              </a:pathLst>
            </a:custGeom>
            <a:solidFill>
              <a:srgbClr val="E8EEF7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1973" y="814"/>
              <a:ext cx="219" cy="219"/>
            </a:xfrm>
            <a:custGeom>
              <a:avLst/>
              <a:gdLst>
                <a:gd name="T0" fmla="*/ 0 w 219"/>
                <a:gd name="T1" fmla="*/ 109 h 219"/>
                <a:gd name="T2" fmla="*/ 109 w 219"/>
                <a:gd name="T3" fmla="*/ 0 h 219"/>
                <a:gd name="T4" fmla="*/ 219 w 219"/>
                <a:gd name="T5" fmla="*/ 109 h 219"/>
                <a:gd name="T6" fmla="*/ 219 w 219"/>
                <a:gd name="T7" fmla="*/ 109 h 219"/>
                <a:gd name="T8" fmla="*/ 109 w 219"/>
                <a:gd name="T9" fmla="*/ 219 h 219"/>
                <a:gd name="T10" fmla="*/ 0 w 219"/>
                <a:gd name="T11" fmla="*/ 10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19">
                  <a:moveTo>
                    <a:pt x="0" y="109"/>
                  </a:moveTo>
                  <a:cubicBezTo>
                    <a:pt x="0" y="49"/>
                    <a:pt x="49" y="0"/>
                    <a:pt x="109" y="0"/>
                  </a:cubicBezTo>
                  <a:cubicBezTo>
                    <a:pt x="170" y="0"/>
                    <a:pt x="219" y="4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70"/>
                    <a:pt x="170" y="219"/>
                    <a:pt x="109" y="219"/>
                  </a:cubicBezTo>
                  <a:cubicBezTo>
                    <a:pt x="49" y="219"/>
                    <a:pt x="0" y="170"/>
                    <a:pt x="0" y="109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Rectangle 17"/>
            <p:cNvSpPr>
              <a:spLocks noChangeArrowheads="1"/>
            </p:cNvSpPr>
            <p:nvPr/>
          </p:nvSpPr>
          <p:spPr bwMode="auto">
            <a:xfrm>
              <a:off x="2000" y="835"/>
              <a:ext cx="17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8"/>
            <p:cNvSpPr>
              <a:spLocks noChangeArrowheads="1"/>
            </p:cNvSpPr>
            <p:nvPr/>
          </p:nvSpPr>
          <p:spPr bwMode="auto">
            <a:xfrm>
              <a:off x="2110" y="892"/>
              <a:ext cx="9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Line 19"/>
            <p:cNvSpPr>
              <a:spLocks noChangeShapeType="1"/>
            </p:cNvSpPr>
            <p:nvPr/>
          </p:nvSpPr>
          <p:spPr bwMode="auto">
            <a:xfrm>
              <a:off x="1140" y="1813"/>
              <a:ext cx="142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1251" y="1782"/>
              <a:ext cx="31" cy="62"/>
            </a:xfrm>
            <a:custGeom>
              <a:avLst/>
              <a:gdLst>
                <a:gd name="T0" fmla="*/ 0 w 31"/>
                <a:gd name="T1" fmla="*/ 62 h 62"/>
                <a:gd name="T2" fmla="*/ 31 w 31"/>
                <a:gd name="T3" fmla="*/ 31 h 62"/>
                <a:gd name="T4" fmla="*/ 0 w 3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62">
                  <a:moveTo>
                    <a:pt x="0" y="62"/>
                  </a:moveTo>
                  <a:lnTo>
                    <a:pt x="31" y="3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Line 21"/>
            <p:cNvSpPr>
              <a:spLocks noChangeShapeType="1"/>
            </p:cNvSpPr>
            <p:nvPr/>
          </p:nvSpPr>
          <p:spPr bwMode="auto">
            <a:xfrm>
              <a:off x="1611" y="1813"/>
              <a:ext cx="369" cy="1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1949" y="1783"/>
              <a:ext cx="31" cy="62"/>
            </a:xfrm>
            <a:custGeom>
              <a:avLst/>
              <a:gdLst>
                <a:gd name="T0" fmla="*/ 0 w 31"/>
                <a:gd name="T1" fmla="*/ 62 h 62"/>
                <a:gd name="T2" fmla="*/ 31 w 31"/>
                <a:gd name="T3" fmla="*/ 31 h 62"/>
                <a:gd name="T4" fmla="*/ 0 w 3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62">
                  <a:moveTo>
                    <a:pt x="0" y="62"/>
                  </a:moveTo>
                  <a:lnTo>
                    <a:pt x="31" y="3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Rectangle 23"/>
            <p:cNvSpPr>
              <a:spLocks noChangeArrowheads="1"/>
            </p:cNvSpPr>
            <p:nvPr/>
          </p:nvSpPr>
          <p:spPr bwMode="auto">
            <a:xfrm>
              <a:off x="1334" y="1733"/>
              <a:ext cx="17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1444" y="1802"/>
              <a:ext cx="15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5"/>
            <p:cNvSpPr>
              <a:spLocks noChangeArrowheads="1"/>
            </p:cNvSpPr>
            <p:nvPr/>
          </p:nvSpPr>
          <p:spPr bwMode="auto">
            <a:xfrm>
              <a:off x="1918" y="1164"/>
              <a:ext cx="328" cy="219"/>
            </a:xfrm>
            <a:prstGeom prst="rect">
              <a:avLst/>
            </a:prstGeom>
            <a:solidFill>
              <a:srgbClr val="005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Rectangle 26"/>
            <p:cNvSpPr>
              <a:spLocks noChangeArrowheads="1"/>
            </p:cNvSpPr>
            <p:nvPr/>
          </p:nvSpPr>
          <p:spPr bwMode="auto">
            <a:xfrm>
              <a:off x="1918" y="1164"/>
              <a:ext cx="328" cy="219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Rectangle 27"/>
            <p:cNvSpPr>
              <a:spLocks noChangeArrowheads="1"/>
            </p:cNvSpPr>
            <p:nvPr/>
          </p:nvSpPr>
          <p:spPr bwMode="auto">
            <a:xfrm>
              <a:off x="1971" y="1194"/>
              <a:ext cx="17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28"/>
            <p:cNvSpPr>
              <a:spLocks noChangeArrowheads="1"/>
            </p:cNvSpPr>
            <p:nvPr/>
          </p:nvSpPr>
          <p:spPr bwMode="auto">
            <a:xfrm>
              <a:off x="2081" y="1263"/>
              <a:ext cx="156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Line 29"/>
            <p:cNvSpPr>
              <a:spLocks noChangeShapeType="1"/>
            </p:cNvSpPr>
            <p:nvPr/>
          </p:nvSpPr>
          <p:spPr bwMode="auto">
            <a:xfrm flipV="1">
              <a:off x="1770" y="1905"/>
              <a:ext cx="259" cy="41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1986" y="1905"/>
              <a:ext cx="52" cy="43"/>
            </a:xfrm>
            <a:custGeom>
              <a:avLst/>
              <a:gdLst>
                <a:gd name="T0" fmla="*/ 52 w 52"/>
                <a:gd name="T1" fmla="*/ 43 h 43"/>
                <a:gd name="T2" fmla="*/ 43 w 52"/>
                <a:gd name="T3" fmla="*/ 0 h 43"/>
                <a:gd name="T4" fmla="*/ 0 w 52"/>
                <a:gd name="T5" fmla="*/ 1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43">
                  <a:moveTo>
                    <a:pt x="52" y="43"/>
                  </a:moveTo>
                  <a:lnTo>
                    <a:pt x="43" y="0"/>
                  </a:lnTo>
                  <a:lnTo>
                    <a:pt x="0" y="1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Line 31"/>
            <p:cNvSpPr>
              <a:spLocks noChangeShapeType="1"/>
            </p:cNvSpPr>
            <p:nvPr/>
          </p:nvSpPr>
          <p:spPr bwMode="auto">
            <a:xfrm>
              <a:off x="855" y="1643"/>
              <a:ext cx="95" cy="95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906" y="1694"/>
              <a:ext cx="44" cy="44"/>
            </a:xfrm>
            <a:custGeom>
              <a:avLst/>
              <a:gdLst>
                <a:gd name="T0" fmla="*/ 0 w 44"/>
                <a:gd name="T1" fmla="*/ 44 h 44"/>
                <a:gd name="T2" fmla="*/ 44 w 44"/>
                <a:gd name="T3" fmla="*/ 44 h 44"/>
                <a:gd name="T4" fmla="*/ 44 w 4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44"/>
                  </a:moveTo>
                  <a:lnTo>
                    <a:pt x="44" y="44"/>
                  </a:lnTo>
                  <a:lnTo>
                    <a:pt x="44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Line 33"/>
            <p:cNvSpPr>
              <a:spLocks noChangeShapeType="1"/>
            </p:cNvSpPr>
            <p:nvPr/>
          </p:nvSpPr>
          <p:spPr bwMode="auto">
            <a:xfrm flipH="1">
              <a:off x="2167" y="1631"/>
              <a:ext cx="105" cy="106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2167" y="1693"/>
              <a:ext cx="44" cy="44"/>
            </a:xfrm>
            <a:custGeom>
              <a:avLst/>
              <a:gdLst>
                <a:gd name="T0" fmla="*/ 0 w 44"/>
                <a:gd name="T1" fmla="*/ 0 h 44"/>
                <a:gd name="T2" fmla="*/ 0 w 44"/>
                <a:gd name="T3" fmla="*/ 44 h 44"/>
                <a:gd name="T4" fmla="*/ 44 w 44"/>
                <a:gd name="T5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0"/>
                  </a:moveTo>
                  <a:lnTo>
                    <a:pt x="0" y="44"/>
                  </a:lnTo>
                  <a:lnTo>
                    <a:pt x="44" y="44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Line 35"/>
            <p:cNvSpPr>
              <a:spLocks noChangeShapeType="1"/>
            </p:cNvSpPr>
            <p:nvPr/>
          </p:nvSpPr>
          <p:spPr bwMode="auto">
            <a:xfrm>
              <a:off x="2082" y="682"/>
              <a:ext cx="0" cy="132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2051" y="783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31 w 63"/>
                <a:gd name="T3" fmla="*/ 31 h 31"/>
                <a:gd name="T4" fmla="*/ 63 w 63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31">
                  <a:moveTo>
                    <a:pt x="0" y="0"/>
                  </a:moveTo>
                  <a:lnTo>
                    <a:pt x="31" y="31"/>
                  </a:lnTo>
                  <a:lnTo>
                    <a:pt x="6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Rectangle 37"/>
            <p:cNvSpPr>
              <a:spLocks noChangeArrowheads="1"/>
            </p:cNvSpPr>
            <p:nvPr/>
          </p:nvSpPr>
          <p:spPr bwMode="auto">
            <a:xfrm>
              <a:off x="2116" y="603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38"/>
            <p:cNvSpPr>
              <a:spLocks noChangeArrowheads="1"/>
            </p:cNvSpPr>
            <p:nvPr/>
          </p:nvSpPr>
          <p:spPr bwMode="auto">
            <a:xfrm>
              <a:off x="2174" y="655"/>
              <a:ext cx="8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7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39"/>
            <p:cNvSpPr>
              <a:spLocks noChangeArrowheads="1"/>
            </p:cNvSpPr>
            <p:nvPr/>
          </p:nvSpPr>
          <p:spPr bwMode="auto">
            <a:xfrm>
              <a:off x="754" y="1518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6" name="Rectangle 40"/>
            <p:cNvSpPr>
              <a:spLocks noChangeArrowheads="1"/>
            </p:cNvSpPr>
            <p:nvPr/>
          </p:nvSpPr>
          <p:spPr bwMode="auto">
            <a:xfrm>
              <a:off x="818" y="1571"/>
              <a:ext cx="8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7" name="Rectangle 41"/>
            <p:cNvSpPr>
              <a:spLocks noChangeArrowheads="1"/>
            </p:cNvSpPr>
            <p:nvPr/>
          </p:nvSpPr>
          <p:spPr bwMode="auto">
            <a:xfrm>
              <a:off x="2302" y="1536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8" name="Rectangle 42"/>
            <p:cNvSpPr>
              <a:spLocks noChangeArrowheads="1"/>
            </p:cNvSpPr>
            <p:nvPr/>
          </p:nvSpPr>
          <p:spPr bwMode="auto">
            <a:xfrm>
              <a:off x="2365" y="1588"/>
              <a:ext cx="8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9" name="Line 43"/>
            <p:cNvSpPr>
              <a:spLocks noChangeShapeType="1"/>
            </p:cNvSpPr>
            <p:nvPr/>
          </p:nvSpPr>
          <p:spPr bwMode="auto">
            <a:xfrm flipV="1">
              <a:off x="811" y="1885"/>
              <a:ext cx="137" cy="10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0" name="Freeform 44"/>
            <p:cNvSpPr>
              <a:spLocks/>
            </p:cNvSpPr>
            <p:nvPr/>
          </p:nvSpPr>
          <p:spPr bwMode="auto">
            <a:xfrm>
              <a:off x="905" y="1878"/>
              <a:ext cx="43" cy="51"/>
            </a:xfrm>
            <a:custGeom>
              <a:avLst/>
              <a:gdLst>
                <a:gd name="T0" fmla="*/ 36 w 43"/>
                <a:gd name="T1" fmla="*/ 51 h 51"/>
                <a:gd name="T2" fmla="*/ 43 w 43"/>
                <a:gd name="T3" fmla="*/ 7 h 51"/>
                <a:gd name="T4" fmla="*/ 0 w 43"/>
                <a:gd name="T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43" y="7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1" name="Rectangle 45"/>
            <p:cNvSpPr>
              <a:spLocks noChangeArrowheads="1"/>
            </p:cNvSpPr>
            <p:nvPr/>
          </p:nvSpPr>
          <p:spPr bwMode="auto">
            <a:xfrm>
              <a:off x="679" y="1912"/>
              <a:ext cx="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2" name="Rectangle 46"/>
            <p:cNvSpPr>
              <a:spLocks noChangeArrowheads="1"/>
            </p:cNvSpPr>
            <p:nvPr/>
          </p:nvSpPr>
          <p:spPr bwMode="auto">
            <a:xfrm>
              <a:off x="725" y="1965"/>
              <a:ext cx="8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1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3" name="Line 47"/>
            <p:cNvSpPr>
              <a:spLocks noChangeShapeType="1"/>
            </p:cNvSpPr>
            <p:nvPr/>
          </p:nvSpPr>
          <p:spPr bwMode="auto">
            <a:xfrm flipH="1">
              <a:off x="1616" y="2317"/>
              <a:ext cx="154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4" name="Line 48"/>
            <p:cNvSpPr>
              <a:spLocks noChangeShapeType="1"/>
            </p:cNvSpPr>
            <p:nvPr/>
          </p:nvSpPr>
          <p:spPr bwMode="auto">
            <a:xfrm>
              <a:off x="2090" y="1394"/>
              <a:ext cx="0" cy="31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5" name="Freeform 49"/>
            <p:cNvSpPr>
              <a:spLocks/>
            </p:cNvSpPr>
            <p:nvPr/>
          </p:nvSpPr>
          <p:spPr bwMode="auto">
            <a:xfrm>
              <a:off x="2059" y="1674"/>
              <a:ext cx="62" cy="30"/>
            </a:xfrm>
            <a:custGeom>
              <a:avLst/>
              <a:gdLst>
                <a:gd name="T0" fmla="*/ 0 w 62"/>
                <a:gd name="T1" fmla="*/ 0 h 30"/>
                <a:gd name="T2" fmla="*/ 31 w 62"/>
                <a:gd name="T3" fmla="*/ 30 h 30"/>
                <a:gd name="T4" fmla="*/ 62 w 62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2" h="30">
                  <a:moveTo>
                    <a:pt x="0" y="0"/>
                  </a:moveTo>
                  <a:lnTo>
                    <a:pt x="31" y="30"/>
                  </a:lnTo>
                  <a:lnTo>
                    <a:pt x="62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Line 50"/>
            <p:cNvSpPr>
              <a:spLocks noChangeShapeType="1"/>
            </p:cNvSpPr>
            <p:nvPr/>
          </p:nvSpPr>
          <p:spPr bwMode="auto">
            <a:xfrm>
              <a:off x="1753" y="1300"/>
              <a:ext cx="258" cy="437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51"/>
            <p:cNvSpPr>
              <a:spLocks/>
            </p:cNvSpPr>
            <p:nvPr/>
          </p:nvSpPr>
          <p:spPr bwMode="auto">
            <a:xfrm>
              <a:off x="1969" y="1695"/>
              <a:ext cx="53" cy="42"/>
            </a:xfrm>
            <a:custGeom>
              <a:avLst/>
              <a:gdLst>
                <a:gd name="T0" fmla="*/ 0 w 53"/>
                <a:gd name="T1" fmla="*/ 31 h 42"/>
                <a:gd name="T2" fmla="*/ 42 w 53"/>
                <a:gd name="T3" fmla="*/ 42 h 42"/>
                <a:gd name="T4" fmla="*/ 53 w 53"/>
                <a:gd name="T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42">
                  <a:moveTo>
                    <a:pt x="0" y="31"/>
                  </a:moveTo>
                  <a:lnTo>
                    <a:pt x="42" y="42"/>
                  </a:lnTo>
                  <a:lnTo>
                    <a:pt x="5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8" name="Rectangle 52"/>
            <p:cNvSpPr>
              <a:spLocks noChangeArrowheads="1"/>
            </p:cNvSpPr>
            <p:nvPr/>
          </p:nvSpPr>
          <p:spPr bwMode="auto">
            <a:xfrm>
              <a:off x="1450" y="1721"/>
              <a:ext cx="8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59" name="Rectangle 53"/>
            <p:cNvSpPr>
              <a:spLocks noChangeArrowheads="1"/>
            </p:cNvSpPr>
            <p:nvPr/>
          </p:nvSpPr>
          <p:spPr bwMode="auto">
            <a:xfrm>
              <a:off x="2087" y="1171"/>
              <a:ext cx="8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1284" y="1191"/>
              <a:ext cx="329" cy="219"/>
            </a:xfrm>
            <a:prstGeom prst="rect">
              <a:avLst/>
            </a:prstGeom>
            <a:solidFill>
              <a:srgbClr val="005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1" name="Rectangle 55"/>
            <p:cNvSpPr>
              <a:spLocks noChangeArrowheads="1"/>
            </p:cNvSpPr>
            <p:nvPr/>
          </p:nvSpPr>
          <p:spPr bwMode="auto">
            <a:xfrm>
              <a:off x="1284" y="1191"/>
              <a:ext cx="329" cy="219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2" name="Freeform 56"/>
            <p:cNvSpPr>
              <a:spLocks/>
            </p:cNvSpPr>
            <p:nvPr/>
          </p:nvSpPr>
          <p:spPr bwMode="auto">
            <a:xfrm>
              <a:off x="923" y="1191"/>
              <a:ext cx="219" cy="219"/>
            </a:xfrm>
            <a:custGeom>
              <a:avLst/>
              <a:gdLst>
                <a:gd name="T0" fmla="*/ 0 w 605"/>
                <a:gd name="T1" fmla="*/ 302 h 604"/>
                <a:gd name="T2" fmla="*/ 302 w 605"/>
                <a:gd name="T3" fmla="*/ 0 h 604"/>
                <a:gd name="T4" fmla="*/ 605 w 605"/>
                <a:gd name="T5" fmla="*/ 302 h 604"/>
                <a:gd name="T6" fmla="*/ 605 w 605"/>
                <a:gd name="T7" fmla="*/ 302 h 604"/>
                <a:gd name="T8" fmla="*/ 302 w 605"/>
                <a:gd name="T9" fmla="*/ 604 h 604"/>
                <a:gd name="T10" fmla="*/ 0 w 605"/>
                <a:gd name="T11" fmla="*/ 30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604">
                  <a:moveTo>
                    <a:pt x="0" y="302"/>
                  </a:moveTo>
                  <a:cubicBezTo>
                    <a:pt x="0" y="135"/>
                    <a:pt x="135" y="0"/>
                    <a:pt x="302" y="0"/>
                  </a:cubicBezTo>
                  <a:cubicBezTo>
                    <a:pt x="469" y="0"/>
                    <a:pt x="605" y="135"/>
                    <a:pt x="605" y="302"/>
                  </a:cubicBezTo>
                  <a:cubicBezTo>
                    <a:pt x="605" y="302"/>
                    <a:pt x="605" y="302"/>
                    <a:pt x="605" y="302"/>
                  </a:cubicBezTo>
                  <a:cubicBezTo>
                    <a:pt x="605" y="469"/>
                    <a:pt x="469" y="604"/>
                    <a:pt x="302" y="604"/>
                  </a:cubicBezTo>
                  <a:cubicBezTo>
                    <a:pt x="135" y="604"/>
                    <a:pt x="0" y="469"/>
                    <a:pt x="0" y="302"/>
                  </a:cubicBezTo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7"/>
            <p:cNvSpPr>
              <a:spLocks/>
            </p:cNvSpPr>
            <p:nvPr/>
          </p:nvSpPr>
          <p:spPr bwMode="auto">
            <a:xfrm>
              <a:off x="923" y="1191"/>
              <a:ext cx="219" cy="219"/>
            </a:xfrm>
            <a:custGeom>
              <a:avLst/>
              <a:gdLst>
                <a:gd name="T0" fmla="*/ 0 w 219"/>
                <a:gd name="T1" fmla="*/ 109 h 219"/>
                <a:gd name="T2" fmla="*/ 109 w 219"/>
                <a:gd name="T3" fmla="*/ 0 h 219"/>
                <a:gd name="T4" fmla="*/ 219 w 219"/>
                <a:gd name="T5" fmla="*/ 109 h 219"/>
                <a:gd name="T6" fmla="*/ 219 w 219"/>
                <a:gd name="T7" fmla="*/ 109 h 219"/>
                <a:gd name="T8" fmla="*/ 109 w 219"/>
                <a:gd name="T9" fmla="*/ 219 h 219"/>
                <a:gd name="T10" fmla="*/ 0 w 219"/>
                <a:gd name="T11" fmla="*/ 10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19">
                  <a:moveTo>
                    <a:pt x="0" y="109"/>
                  </a:moveTo>
                  <a:cubicBezTo>
                    <a:pt x="0" y="49"/>
                    <a:pt x="49" y="0"/>
                    <a:pt x="109" y="0"/>
                  </a:cubicBezTo>
                  <a:cubicBezTo>
                    <a:pt x="170" y="0"/>
                    <a:pt x="219" y="49"/>
                    <a:pt x="219" y="109"/>
                  </a:cubicBezTo>
                  <a:cubicBezTo>
                    <a:pt x="219" y="109"/>
                    <a:pt x="219" y="109"/>
                    <a:pt x="219" y="109"/>
                  </a:cubicBezTo>
                  <a:cubicBezTo>
                    <a:pt x="219" y="170"/>
                    <a:pt x="170" y="219"/>
                    <a:pt x="109" y="219"/>
                  </a:cubicBezTo>
                  <a:cubicBezTo>
                    <a:pt x="49" y="219"/>
                    <a:pt x="0" y="170"/>
                    <a:pt x="0" y="109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4" name="Rectangle 58"/>
            <p:cNvSpPr>
              <a:spLocks noChangeArrowheads="1"/>
            </p:cNvSpPr>
            <p:nvPr/>
          </p:nvSpPr>
          <p:spPr bwMode="auto">
            <a:xfrm>
              <a:off x="951" y="1217"/>
              <a:ext cx="17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5" name="Rectangle 59"/>
            <p:cNvSpPr>
              <a:spLocks noChangeArrowheads="1"/>
            </p:cNvSpPr>
            <p:nvPr/>
          </p:nvSpPr>
          <p:spPr bwMode="auto">
            <a:xfrm>
              <a:off x="1061" y="1275"/>
              <a:ext cx="9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66" name="Line 60"/>
            <p:cNvSpPr>
              <a:spLocks noChangeShapeType="1"/>
            </p:cNvSpPr>
            <p:nvPr/>
          </p:nvSpPr>
          <p:spPr bwMode="auto">
            <a:xfrm>
              <a:off x="1142" y="1300"/>
              <a:ext cx="142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61"/>
            <p:cNvSpPr>
              <a:spLocks/>
            </p:cNvSpPr>
            <p:nvPr/>
          </p:nvSpPr>
          <p:spPr bwMode="auto">
            <a:xfrm>
              <a:off x="1253" y="1269"/>
              <a:ext cx="31" cy="62"/>
            </a:xfrm>
            <a:custGeom>
              <a:avLst/>
              <a:gdLst>
                <a:gd name="T0" fmla="*/ 0 w 31"/>
                <a:gd name="T1" fmla="*/ 62 h 62"/>
                <a:gd name="T2" fmla="*/ 31 w 31"/>
                <a:gd name="T3" fmla="*/ 31 h 62"/>
                <a:gd name="T4" fmla="*/ 0 w 3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62">
                  <a:moveTo>
                    <a:pt x="0" y="62"/>
                  </a:moveTo>
                  <a:lnTo>
                    <a:pt x="31" y="3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8" name="Line 62"/>
            <p:cNvSpPr>
              <a:spLocks noChangeShapeType="1"/>
            </p:cNvSpPr>
            <p:nvPr/>
          </p:nvSpPr>
          <p:spPr bwMode="auto">
            <a:xfrm>
              <a:off x="1613" y="1300"/>
              <a:ext cx="140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9" name="Rectangle 63"/>
            <p:cNvSpPr>
              <a:spLocks noChangeArrowheads="1"/>
            </p:cNvSpPr>
            <p:nvPr/>
          </p:nvSpPr>
          <p:spPr bwMode="auto">
            <a:xfrm>
              <a:off x="1339" y="1223"/>
              <a:ext cx="17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1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0" name="Rectangle 64"/>
            <p:cNvSpPr>
              <a:spLocks noChangeArrowheads="1"/>
            </p:cNvSpPr>
            <p:nvPr/>
          </p:nvSpPr>
          <p:spPr bwMode="auto">
            <a:xfrm>
              <a:off x="1444" y="1287"/>
              <a:ext cx="9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1" name="Rectangle 65"/>
            <p:cNvSpPr>
              <a:spLocks noChangeArrowheads="1"/>
            </p:cNvSpPr>
            <p:nvPr/>
          </p:nvSpPr>
          <p:spPr bwMode="auto">
            <a:xfrm>
              <a:off x="1496" y="1287"/>
              <a:ext cx="9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2" name="Line 66"/>
            <p:cNvSpPr>
              <a:spLocks noChangeShapeType="1"/>
            </p:cNvSpPr>
            <p:nvPr/>
          </p:nvSpPr>
          <p:spPr bwMode="auto">
            <a:xfrm>
              <a:off x="857" y="1130"/>
              <a:ext cx="95" cy="96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3" name="Freeform 67"/>
            <p:cNvSpPr>
              <a:spLocks/>
            </p:cNvSpPr>
            <p:nvPr/>
          </p:nvSpPr>
          <p:spPr bwMode="auto">
            <a:xfrm>
              <a:off x="908" y="1182"/>
              <a:ext cx="44" cy="44"/>
            </a:xfrm>
            <a:custGeom>
              <a:avLst/>
              <a:gdLst>
                <a:gd name="T0" fmla="*/ 0 w 44"/>
                <a:gd name="T1" fmla="*/ 44 h 44"/>
                <a:gd name="T2" fmla="*/ 44 w 44"/>
                <a:gd name="T3" fmla="*/ 44 h 44"/>
                <a:gd name="T4" fmla="*/ 44 w 4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44"/>
                  </a:moveTo>
                  <a:lnTo>
                    <a:pt x="44" y="44"/>
                  </a:lnTo>
                  <a:lnTo>
                    <a:pt x="44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4" name="Rectangle 68"/>
            <p:cNvSpPr>
              <a:spLocks noChangeArrowheads="1"/>
            </p:cNvSpPr>
            <p:nvPr/>
          </p:nvSpPr>
          <p:spPr bwMode="auto">
            <a:xfrm>
              <a:off x="719" y="1026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5" name="Rectangle 69"/>
            <p:cNvSpPr>
              <a:spLocks noChangeArrowheads="1"/>
            </p:cNvSpPr>
            <p:nvPr/>
          </p:nvSpPr>
          <p:spPr bwMode="auto">
            <a:xfrm>
              <a:off x="777" y="1078"/>
              <a:ext cx="8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6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6" name="Rectangle 70"/>
            <p:cNvSpPr>
              <a:spLocks noChangeArrowheads="1"/>
            </p:cNvSpPr>
            <p:nvPr/>
          </p:nvSpPr>
          <p:spPr bwMode="auto">
            <a:xfrm>
              <a:off x="1450" y="1206"/>
              <a:ext cx="8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77" name="Rectangle 71"/>
            <p:cNvSpPr>
              <a:spLocks noChangeArrowheads="1"/>
            </p:cNvSpPr>
            <p:nvPr/>
          </p:nvSpPr>
          <p:spPr bwMode="auto">
            <a:xfrm>
              <a:off x="1288" y="2207"/>
              <a:ext cx="328" cy="219"/>
            </a:xfrm>
            <a:prstGeom prst="rect">
              <a:avLst/>
            </a:prstGeom>
            <a:solidFill>
              <a:srgbClr val="0059C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8" name="Rectangle 72"/>
            <p:cNvSpPr>
              <a:spLocks noChangeArrowheads="1"/>
            </p:cNvSpPr>
            <p:nvPr/>
          </p:nvSpPr>
          <p:spPr bwMode="auto">
            <a:xfrm>
              <a:off x="1288" y="2207"/>
              <a:ext cx="328" cy="219"/>
            </a:xfrm>
            <a:prstGeom prst="rect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9" name="Freeform 73"/>
            <p:cNvSpPr>
              <a:spLocks/>
            </p:cNvSpPr>
            <p:nvPr/>
          </p:nvSpPr>
          <p:spPr bwMode="auto">
            <a:xfrm>
              <a:off x="926" y="2207"/>
              <a:ext cx="219" cy="219"/>
            </a:xfrm>
            <a:custGeom>
              <a:avLst/>
              <a:gdLst>
                <a:gd name="T0" fmla="*/ 0 w 605"/>
                <a:gd name="T1" fmla="*/ 303 h 605"/>
                <a:gd name="T2" fmla="*/ 303 w 605"/>
                <a:gd name="T3" fmla="*/ 0 h 605"/>
                <a:gd name="T4" fmla="*/ 605 w 605"/>
                <a:gd name="T5" fmla="*/ 303 h 605"/>
                <a:gd name="T6" fmla="*/ 605 w 605"/>
                <a:gd name="T7" fmla="*/ 303 h 605"/>
                <a:gd name="T8" fmla="*/ 303 w 605"/>
                <a:gd name="T9" fmla="*/ 605 h 605"/>
                <a:gd name="T10" fmla="*/ 0 w 605"/>
                <a:gd name="T11" fmla="*/ 303 h 6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605">
                  <a:moveTo>
                    <a:pt x="0" y="303"/>
                  </a:moveTo>
                  <a:cubicBezTo>
                    <a:pt x="0" y="136"/>
                    <a:pt x="136" y="0"/>
                    <a:pt x="303" y="0"/>
                  </a:cubicBezTo>
                  <a:cubicBezTo>
                    <a:pt x="470" y="0"/>
                    <a:pt x="605" y="136"/>
                    <a:pt x="605" y="303"/>
                  </a:cubicBezTo>
                  <a:cubicBezTo>
                    <a:pt x="605" y="303"/>
                    <a:pt x="605" y="303"/>
                    <a:pt x="605" y="303"/>
                  </a:cubicBezTo>
                  <a:cubicBezTo>
                    <a:pt x="605" y="470"/>
                    <a:pt x="470" y="605"/>
                    <a:pt x="303" y="605"/>
                  </a:cubicBezTo>
                  <a:cubicBezTo>
                    <a:pt x="136" y="605"/>
                    <a:pt x="0" y="470"/>
                    <a:pt x="0" y="303"/>
                  </a:cubicBezTo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0" name="Freeform 74"/>
            <p:cNvSpPr>
              <a:spLocks/>
            </p:cNvSpPr>
            <p:nvPr/>
          </p:nvSpPr>
          <p:spPr bwMode="auto">
            <a:xfrm>
              <a:off x="926" y="2207"/>
              <a:ext cx="219" cy="219"/>
            </a:xfrm>
            <a:custGeom>
              <a:avLst/>
              <a:gdLst>
                <a:gd name="T0" fmla="*/ 0 w 219"/>
                <a:gd name="T1" fmla="*/ 110 h 219"/>
                <a:gd name="T2" fmla="*/ 110 w 219"/>
                <a:gd name="T3" fmla="*/ 0 h 219"/>
                <a:gd name="T4" fmla="*/ 219 w 219"/>
                <a:gd name="T5" fmla="*/ 110 h 219"/>
                <a:gd name="T6" fmla="*/ 219 w 219"/>
                <a:gd name="T7" fmla="*/ 110 h 219"/>
                <a:gd name="T8" fmla="*/ 110 w 219"/>
                <a:gd name="T9" fmla="*/ 219 h 219"/>
                <a:gd name="T10" fmla="*/ 0 w 219"/>
                <a:gd name="T11" fmla="*/ 11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9" h="219">
                  <a:moveTo>
                    <a:pt x="0" y="110"/>
                  </a:moveTo>
                  <a:cubicBezTo>
                    <a:pt x="0" y="49"/>
                    <a:pt x="49" y="0"/>
                    <a:pt x="110" y="0"/>
                  </a:cubicBezTo>
                  <a:cubicBezTo>
                    <a:pt x="170" y="0"/>
                    <a:pt x="219" y="49"/>
                    <a:pt x="219" y="110"/>
                  </a:cubicBezTo>
                  <a:cubicBezTo>
                    <a:pt x="219" y="110"/>
                    <a:pt x="219" y="110"/>
                    <a:pt x="219" y="110"/>
                  </a:cubicBezTo>
                  <a:cubicBezTo>
                    <a:pt x="219" y="170"/>
                    <a:pt x="170" y="219"/>
                    <a:pt x="110" y="219"/>
                  </a:cubicBezTo>
                  <a:cubicBezTo>
                    <a:pt x="49" y="219"/>
                    <a:pt x="0" y="170"/>
                    <a:pt x="0" y="110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1" name="Rectangle 75"/>
            <p:cNvSpPr>
              <a:spLocks noChangeArrowheads="1"/>
            </p:cNvSpPr>
            <p:nvPr/>
          </p:nvSpPr>
          <p:spPr bwMode="auto">
            <a:xfrm>
              <a:off x="957" y="2231"/>
              <a:ext cx="17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2" name="Rectangle 76"/>
            <p:cNvSpPr>
              <a:spLocks noChangeArrowheads="1"/>
            </p:cNvSpPr>
            <p:nvPr/>
          </p:nvSpPr>
          <p:spPr bwMode="auto">
            <a:xfrm>
              <a:off x="1061" y="2289"/>
              <a:ext cx="9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3" name="Line 77"/>
            <p:cNvSpPr>
              <a:spLocks noChangeShapeType="1"/>
            </p:cNvSpPr>
            <p:nvPr/>
          </p:nvSpPr>
          <p:spPr bwMode="auto">
            <a:xfrm>
              <a:off x="1145" y="2317"/>
              <a:ext cx="143" cy="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4" name="Freeform 78"/>
            <p:cNvSpPr>
              <a:spLocks/>
            </p:cNvSpPr>
            <p:nvPr/>
          </p:nvSpPr>
          <p:spPr bwMode="auto">
            <a:xfrm>
              <a:off x="1257" y="2285"/>
              <a:ext cx="31" cy="62"/>
            </a:xfrm>
            <a:custGeom>
              <a:avLst/>
              <a:gdLst>
                <a:gd name="T0" fmla="*/ 0 w 31"/>
                <a:gd name="T1" fmla="*/ 62 h 62"/>
                <a:gd name="T2" fmla="*/ 31 w 31"/>
                <a:gd name="T3" fmla="*/ 32 h 62"/>
                <a:gd name="T4" fmla="*/ 0 w 3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62">
                  <a:moveTo>
                    <a:pt x="0" y="62"/>
                  </a:moveTo>
                  <a:lnTo>
                    <a:pt x="31" y="32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5" name="Rectangle 79"/>
            <p:cNvSpPr>
              <a:spLocks noChangeArrowheads="1"/>
            </p:cNvSpPr>
            <p:nvPr/>
          </p:nvSpPr>
          <p:spPr bwMode="auto">
            <a:xfrm>
              <a:off x="1339" y="2237"/>
              <a:ext cx="174" cy="1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G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1450" y="2306"/>
              <a:ext cx="9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2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7" name="Rectangle 81"/>
            <p:cNvSpPr>
              <a:spLocks noChangeArrowheads="1"/>
            </p:cNvSpPr>
            <p:nvPr/>
          </p:nvSpPr>
          <p:spPr bwMode="auto">
            <a:xfrm>
              <a:off x="1502" y="2306"/>
              <a:ext cx="98" cy="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8" name="Rectangle 82"/>
            <p:cNvSpPr>
              <a:spLocks noChangeArrowheads="1"/>
            </p:cNvSpPr>
            <p:nvPr/>
          </p:nvSpPr>
          <p:spPr bwMode="auto">
            <a:xfrm>
              <a:off x="690" y="2410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89" name="Rectangle 83"/>
            <p:cNvSpPr>
              <a:spLocks noChangeArrowheads="1"/>
            </p:cNvSpPr>
            <p:nvPr/>
          </p:nvSpPr>
          <p:spPr bwMode="auto">
            <a:xfrm>
              <a:off x="754" y="2463"/>
              <a:ext cx="8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3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0" name="Line 84"/>
            <p:cNvSpPr>
              <a:spLocks noChangeShapeType="1"/>
            </p:cNvSpPr>
            <p:nvPr/>
          </p:nvSpPr>
          <p:spPr bwMode="auto">
            <a:xfrm flipV="1">
              <a:off x="817" y="2389"/>
              <a:ext cx="137" cy="10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1" name="Freeform 85"/>
            <p:cNvSpPr>
              <a:spLocks/>
            </p:cNvSpPr>
            <p:nvPr/>
          </p:nvSpPr>
          <p:spPr bwMode="auto">
            <a:xfrm>
              <a:off x="910" y="2382"/>
              <a:ext cx="44" cy="50"/>
            </a:xfrm>
            <a:custGeom>
              <a:avLst/>
              <a:gdLst>
                <a:gd name="T0" fmla="*/ 37 w 44"/>
                <a:gd name="T1" fmla="*/ 50 h 50"/>
                <a:gd name="T2" fmla="*/ 44 w 44"/>
                <a:gd name="T3" fmla="*/ 7 h 50"/>
                <a:gd name="T4" fmla="*/ 0 w 44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37" y="50"/>
                  </a:moveTo>
                  <a:lnTo>
                    <a:pt x="44" y="7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2" name="Rectangle 86"/>
            <p:cNvSpPr>
              <a:spLocks noChangeArrowheads="1"/>
            </p:cNvSpPr>
            <p:nvPr/>
          </p:nvSpPr>
          <p:spPr bwMode="auto">
            <a:xfrm>
              <a:off x="1450" y="2226"/>
              <a:ext cx="81" cy="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900" b="0" i="1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Arial" panose="020B0604020202020204" pitchFamily="34" charset="0"/>
                </a:rPr>
                <a:t>0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3" name="Freeform 87"/>
            <p:cNvSpPr>
              <a:spLocks noEditPoints="1"/>
            </p:cNvSpPr>
            <p:nvPr/>
          </p:nvSpPr>
          <p:spPr bwMode="auto">
            <a:xfrm>
              <a:off x="652" y="1294"/>
              <a:ext cx="267" cy="12"/>
            </a:xfrm>
            <a:custGeom>
              <a:avLst/>
              <a:gdLst>
                <a:gd name="T0" fmla="*/ 16 w 736"/>
                <a:gd name="T1" fmla="*/ 0 h 32"/>
                <a:gd name="T2" fmla="*/ 48 w 736"/>
                <a:gd name="T3" fmla="*/ 0 h 32"/>
                <a:gd name="T4" fmla="*/ 64 w 736"/>
                <a:gd name="T5" fmla="*/ 16 h 32"/>
                <a:gd name="T6" fmla="*/ 48 w 736"/>
                <a:gd name="T7" fmla="*/ 32 h 32"/>
                <a:gd name="T8" fmla="*/ 16 w 736"/>
                <a:gd name="T9" fmla="*/ 32 h 32"/>
                <a:gd name="T10" fmla="*/ 0 w 736"/>
                <a:gd name="T11" fmla="*/ 16 h 32"/>
                <a:gd name="T12" fmla="*/ 16 w 736"/>
                <a:gd name="T13" fmla="*/ 0 h 32"/>
                <a:gd name="T14" fmla="*/ 112 w 736"/>
                <a:gd name="T15" fmla="*/ 0 h 32"/>
                <a:gd name="T16" fmla="*/ 144 w 736"/>
                <a:gd name="T17" fmla="*/ 0 h 32"/>
                <a:gd name="T18" fmla="*/ 160 w 736"/>
                <a:gd name="T19" fmla="*/ 16 h 32"/>
                <a:gd name="T20" fmla="*/ 144 w 736"/>
                <a:gd name="T21" fmla="*/ 32 h 32"/>
                <a:gd name="T22" fmla="*/ 112 w 736"/>
                <a:gd name="T23" fmla="*/ 32 h 32"/>
                <a:gd name="T24" fmla="*/ 96 w 736"/>
                <a:gd name="T25" fmla="*/ 16 h 32"/>
                <a:gd name="T26" fmla="*/ 112 w 736"/>
                <a:gd name="T27" fmla="*/ 0 h 32"/>
                <a:gd name="T28" fmla="*/ 208 w 736"/>
                <a:gd name="T29" fmla="*/ 0 h 32"/>
                <a:gd name="T30" fmla="*/ 240 w 736"/>
                <a:gd name="T31" fmla="*/ 0 h 32"/>
                <a:gd name="T32" fmla="*/ 256 w 736"/>
                <a:gd name="T33" fmla="*/ 16 h 32"/>
                <a:gd name="T34" fmla="*/ 240 w 736"/>
                <a:gd name="T35" fmla="*/ 32 h 32"/>
                <a:gd name="T36" fmla="*/ 208 w 736"/>
                <a:gd name="T37" fmla="*/ 32 h 32"/>
                <a:gd name="T38" fmla="*/ 192 w 736"/>
                <a:gd name="T39" fmla="*/ 16 h 32"/>
                <a:gd name="T40" fmla="*/ 208 w 736"/>
                <a:gd name="T41" fmla="*/ 0 h 32"/>
                <a:gd name="T42" fmla="*/ 304 w 736"/>
                <a:gd name="T43" fmla="*/ 0 h 32"/>
                <a:gd name="T44" fmla="*/ 336 w 736"/>
                <a:gd name="T45" fmla="*/ 0 h 32"/>
                <a:gd name="T46" fmla="*/ 352 w 736"/>
                <a:gd name="T47" fmla="*/ 16 h 32"/>
                <a:gd name="T48" fmla="*/ 336 w 736"/>
                <a:gd name="T49" fmla="*/ 32 h 32"/>
                <a:gd name="T50" fmla="*/ 304 w 736"/>
                <a:gd name="T51" fmla="*/ 32 h 32"/>
                <a:gd name="T52" fmla="*/ 288 w 736"/>
                <a:gd name="T53" fmla="*/ 16 h 32"/>
                <a:gd name="T54" fmla="*/ 304 w 736"/>
                <a:gd name="T55" fmla="*/ 0 h 32"/>
                <a:gd name="T56" fmla="*/ 400 w 736"/>
                <a:gd name="T57" fmla="*/ 0 h 32"/>
                <a:gd name="T58" fmla="*/ 432 w 736"/>
                <a:gd name="T59" fmla="*/ 0 h 32"/>
                <a:gd name="T60" fmla="*/ 448 w 736"/>
                <a:gd name="T61" fmla="*/ 16 h 32"/>
                <a:gd name="T62" fmla="*/ 432 w 736"/>
                <a:gd name="T63" fmla="*/ 32 h 32"/>
                <a:gd name="T64" fmla="*/ 400 w 736"/>
                <a:gd name="T65" fmla="*/ 32 h 32"/>
                <a:gd name="T66" fmla="*/ 384 w 736"/>
                <a:gd name="T67" fmla="*/ 16 h 32"/>
                <a:gd name="T68" fmla="*/ 400 w 736"/>
                <a:gd name="T69" fmla="*/ 0 h 32"/>
                <a:gd name="T70" fmla="*/ 496 w 736"/>
                <a:gd name="T71" fmla="*/ 0 h 32"/>
                <a:gd name="T72" fmla="*/ 528 w 736"/>
                <a:gd name="T73" fmla="*/ 0 h 32"/>
                <a:gd name="T74" fmla="*/ 544 w 736"/>
                <a:gd name="T75" fmla="*/ 16 h 32"/>
                <a:gd name="T76" fmla="*/ 528 w 736"/>
                <a:gd name="T77" fmla="*/ 32 h 32"/>
                <a:gd name="T78" fmla="*/ 496 w 736"/>
                <a:gd name="T79" fmla="*/ 32 h 32"/>
                <a:gd name="T80" fmla="*/ 480 w 736"/>
                <a:gd name="T81" fmla="*/ 16 h 32"/>
                <a:gd name="T82" fmla="*/ 496 w 736"/>
                <a:gd name="T83" fmla="*/ 0 h 32"/>
                <a:gd name="T84" fmla="*/ 592 w 736"/>
                <a:gd name="T85" fmla="*/ 0 h 32"/>
                <a:gd name="T86" fmla="*/ 624 w 736"/>
                <a:gd name="T87" fmla="*/ 0 h 32"/>
                <a:gd name="T88" fmla="*/ 640 w 736"/>
                <a:gd name="T89" fmla="*/ 16 h 32"/>
                <a:gd name="T90" fmla="*/ 624 w 736"/>
                <a:gd name="T91" fmla="*/ 32 h 32"/>
                <a:gd name="T92" fmla="*/ 592 w 736"/>
                <a:gd name="T93" fmla="*/ 32 h 32"/>
                <a:gd name="T94" fmla="*/ 576 w 736"/>
                <a:gd name="T95" fmla="*/ 16 h 32"/>
                <a:gd name="T96" fmla="*/ 592 w 736"/>
                <a:gd name="T97" fmla="*/ 0 h 32"/>
                <a:gd name="T98" fmla="*/ 688 w 736"/>
                <a:gd name="T99" fmla="*/ 0 h 32"/>
                <a:gd name="T100" fmla="*/ 720 w 736"/>
                <a:gd name="T101" fmla="*/ 0 h 32"/>
                <a:gd name="T102" fmla="*/ 736 w 736"/>
                <a:gd name="T103" fmla="*/ 16 h 32"/>
                <a:gd name="T104" fmla="*/ 720 w 736"/>
                <a:gd name="T105" fmla="*/ 32 h 32"/>
                <a:gd name="T106" fmla="*/ 688 w 736"/>
                <a:gd name="T107" fmla="*/ 32 h 32"/>
                <a:gd name="T108" fmla="*/ 672 w 736"/>
                <a:gd name="T109" fmla="*/ 16 h 32"/>
                <a:gd name="T110" fmla="*/ 688 w 736"/>
                <a:gd name="T1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32">
                  <a:moveTo>
                    <a:pt x="16" y="0"/>
                  </a:moveTo>
                  <a:lnTo>
                    <a:pt x="48" y="0"/>
                  </a:lnTo>
                  <a:cubicBezTo>
                    <a:pt x="56" y="0"/>
                    <a:pt x="64" y="7"/>
                    <a:pt x="64" y="16"/>
                  </a:cubicBezTo>
                  <a:cubicBezTo>
                    <a:pt x="64" y="25"/>
                    <a:pt x="56" y="32"/>
                    <a:pt x="48" y="32"/>
                  </a:cubicBezTo>
                  <a:lnTo>
                    <a:pt x="16" y="32"/>
                  </a:ln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  <a:moveTo>
                    <a:pt x="112" y="0"/>
                  </a:moveTo>
                  <a:lnTo>
                    <a:pt x="144" y="0"/>
                  </a:lnTo>
                  <a:cubicBezTo>
                    <a:pt x="152" y="0"/>
                    <a:pt x="160" y="7"/>
                    <a:pt x="160" y="16"/>
                  </a:cubicBezTo>
                  <a:cubicBezTo>
                    <a:pt x="160" y="25"/>
                    <a:pt x="152" y="32"/>
                    <a:pt x="144" y="32"/>
                  </a:cubicBezTo>
                  <a:lnTo>
                    <a:pt x="112" y="32"/>
                  </a:lnTo>
                  <a:cubicBezTo>
                    <a:pt x="103" y="32"/>
                    <a:pt x="96" y="25"/>
                    <a:pt x="96" y="16"/>
                  </a:cubicBezTo>
                  <a:cubicBezTo>
                    <a:pt x="96" y="7"/>
                    <a:pt x="103" y="0"/>
                    <a:pt x="112" y="0"/>
                  </a:cubicBezTo>
                  <a:close/>
                  <a:moveTo>
                    <a:pt x="208" y="0"/>
                  </a:moveTo>
                  <a:lnTo>
                    <a:pt x="240" y="0"/>
                  </a:lnTo>
                  <a:cubicBezTo>
                    <a:pt x="248" y="0"/>
                    <a:pt x="256" y="7"/>
                    <a:pt x="256" y="16"/>
                  </a:cubicBezTo>
                  <a:cubicBezTo>
                    <a:pt x="256" y="25"/>
                    <a:pt x="248" y="32"/>
                    <a:pt x="240" y="32"/>
                  </a:cubicBezTo>
                  <a:lnTo>
                    <a:pt x="208" y="32"/>
                  </a:lnTo>
                  <a:cubicBezTo>
                    <a:pt x="199" y="32"/>
                    <a:pt x="192" y="25"/>
                    <a:pt x="192" y="16"/>
                  </a:cubicBezTo>
                  <a:cubicBezTo>
                    <a:pt x="192" y="7"/>
                    <a:pt x="199" y="0"/>
                    <a:pt x="208" y="0"/>
                  </a:cubicBezTo>
                  <a:close/>
                  <a:moveTo>
                    <a:pt x="304" y="0"/>
                  </a:moveTo>
                  <a:lnTo>
                    <a:pt x="336" y="0"/>
                  </a:lnTo>
                  <a:cubicBezTo>
                    <a:pt x="344" y="0"/>
                    <a:pt x="352" y="7"/>
                    <a:pt x="352" y="16"/>
                  </a:cubicBezTo>
                  <a:cubicBezTo>
                    <a:pt x="352" y="25"/>
                    <a:pt x="344" y="32"/>
                    <a:pt x="336" y="32"/>
                  </a:cubicBezTo>
                  <a:lnTo>
                    <a:pt x="304" y="32"/>
                  </a:lnTo>
                  <a:cubicBezTo>
                    <a:pt x="295" y="32"/>
                    <a:pt x="288" y="25"/>
                    <a:pt x="288" y="16"/>
                  </a:cubicBezTo>
                  <a:cubicBezTo>
                    <a:pt x="288" y="7"/>
                    <a:pt x="295" y="0"/>
                    <a:pt x="304" y="0"/>
                  </a:cubicBezTo>
                  <a:close/>
                  <a:moveTo>
                    <a:pt x="400" y="0"/>
                  </a:moveTo>
                  <a:lnTo>
                    <a:pt x="432" y="0"/>
                  </a:lnTo>
                  <a:cubicBezTo>
                    <a:pt x="440" y="0"/>
                    <a:pt x="448" y="7"/>
                    <a:pt x="448" y="16"/>
                  </a:cubicBezTo>
                  <a:cubicBezTo>
                    <a:pt x="448" y="25"/>
                    <a:pt x="440" y="32"/>
                    <a:pt x="432" y="32"/>
                  </a:cubicBezTo>
                  <a:lnTo>
                    <a:pt x="400" y="32"/>
                  </a:lnTo>
                  <a:cubicBezTo>
                    <a:pt x="391" y="32"/>
                    <a:pt x="384" y="25"/>
                    <a:pt x="384" y="16"/>
                  </a:cubicBezTo>
                  <a:cubicBezTo>
                    <a:pt x="384" y="7"/>
                    <a:pt x="391" y="0"/>
                    <a:pt x="400" y="0"/>
                  </a:cubicBezTo>
                  <a:close/>
                  <a:moveTo>
                    <a:pt x="496" y="0"/>
                  </a:moveTo>
                  <a:lnTo>
                    <a:pt x="528" y="0"/>
                  </a:lnTo>
                  <a:cubicBezTo>
                    <a:pt x="536" y="0"/>
                    <a:pt x="544" y="7"/>
                    <a:pt x="544" y="16"/>
                  </a:cubicBezTo>
                  <a:cubicBezTo>
                    <a:pt x="544" y="25"/>
                    <a:pt x="536" y="32"/>
                    <a:pt x="528" y="32"/>
                  </a:cubicBezTo>
                  <a:lnTo>
                    <a:pt x="496" y="32"/>
                  </a:lnTo>
                  <a:cubicBezTo>
                    <a:pt x="487" y="32"/>
                    <a:pt x="480" y="25"/>
                    <a:pt x="480" y="16"/>
                  </a:cubicBezTo>
                  <a:cubicBezTo>
                    <a:pt x="480" y="7"/>
                    <a:pt x="487" y="0"/>
                    <a:pt x="496" y="0"/>
                  </a:cubicBezTo>
                  <a:close/>
                  <a:moveTo>
                    <a:pt x="592" y="0"/>
                  </a:moveTo>
                  <a:lnTo>
                    <a:pt x="624" y="0"/>
                  </a:lnTo>
                  <a:cubicBezTo>
                    <a:pt x="632" y="0"/>
                    <a:pt x="640" y="7"/>
                    <a:pt x="640" y="16"/>
                  </a:cubicBezTo>
                  <a:cubicBezTo>
                    <a:pt x="640" y="25"/>
                    <a:pt x="632" y="32"/>
                    <a:pt x="624" y="32"/>
                  </a:cubicBezTo>
                  <a:lnTo>
                    <a:pt x="592" y="32"/>
                  </a:lnTo>
                  <a:cubicBezTo>
                    <a:pt x="583" y="32"/>
                    <a:pt x="576" y="25"/>
                    <a:pt x="576" y="16"/>
                  </a:cubicBezTo>
                  <a:cubicBezTo>
                    <a:pt x="576" y="7"/>
                    <a:pt x="583" y="0"/>
                    <a:pt x="592" y="0"/>
                  </a:cubicBezTo>
                  <a:close/>
                  <a:moveTo>
                    <a:pt x="688" y="0"/>
                  </a:moveTo>
                  <a:lnTo>
                    <a:pt x="720" y="0"/>
                  </a:lnTo>
                  <a:cubicBezTo>
                    <a:pt x="728" y="0"/>
                    <a:pt x="736" y="7"/>
                    <a:pt x="736" y="16"/>
                  </a:cubicBezTo>
                  <a:cubicBezTo>
                    <a:pt x="736" y="25"/>
                    <a:pt x="728" y="32"/>
                    <a:pt x="720" y="32"/>
                  </a:cubicBezTo>
                  <a:lnTo>
                    <a:pt x="688" y="32"/>
                  </a:lnTo>
                  <a:cubicBezTo>
                    <a:pt x="679" y="32"/>
                    <a:pt x="672" y="25"/>
                    <a:pt x="672" y="16"/>
                  </a:cubicBezTo>
                  <a:cubicBezTo>
                    <a:pt x="672" y="7"/>
                    <a:pt x="679" y="0"/>
                    <a:pt x="68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4" name="Freeform 88"/>
            <p:cNvSpPr>
              <a:spLocks/>
            </p:cNvSpPr>
            <p:nvPr/>
          </p:nvSpPr>
          <p:spPr bwMode="auto">
            <a:xfrm>
              <a:off x="892" y="1269"/>
              <a:ext cx="31" cy="62"/>
            </a:xfrm>
            <a:custGeom>
              <a:avLst/>
              <a:gdLst>
                <a:gd name="T0" fmla="*/ 0 w 31"/>
                <a:gd name="T1" fmla="*/ 62 h 62"/>
                <a:gd name="T2" fmla="*/ 31 w 31"/>
                <a:gd name="T3" fmla="*/ 31 h 62"/>
                <a:gd name="T4" fmla="*/ 0 w 3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62">
                  <a:moveTo>
                    <a:pt x="0" y="62"/>
                  </a:moveTo>
                  <a:lnTo>
                    <a:pt x="31" y="3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5" name="Line 89"/>
            <p:cNvSpPr>
              <a:spLocks noChangeShapeType="1"/>
            </p:cNvSpPr>
            <p:nvPr/>
          </p:nvSpPr>
          <p:spPr bwMode="auto">
            <a:xfrm>
              <a:off x="552" y="1810"/>
              <a:ext cx="369" cy="3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6" name="Freeform 90"/>
            <p:cNvSpPr>
              <a:spLocks/>
            </p:cNvSpPr>
            <p:nvPr/>
          </p:nvSpPr>
          <p:spPr bwMode="auto">
            <a:xfrm>
              <a:off x="884" y="1776"/>
              <a:ext cx="37" cy="73"/>
            </a:xfrm>
            <a:custGeom>
              <a:avLst/>
              <a:gdLst>
                <a:gd name="T0" fmla="*/ 0 w 37"/>
                <a:gd name="T1" fmla="*/ 73 h 73"/>
                <a:gd name="T2" fmla="*/ 37 w 37"/>
                <a:gd name="T3" fmla="*/ 37 h 73"/>
                <a:gd name="T4" fmla="*/ 1 w 37"/>
                <a:gd name="T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73">
                  <a:moveTo>
                    <a:pt x="0" y="73"/>
                  </a:moveTo>
                  <a:lnTo>
                    <a:pt x="37" y="37"/>
                  </a:lnTo>
                  <a:lnTo>
                    <a:pt x="1" y="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7" name="Freeform 91"/>
            <p:cNvSpPr>
              <a:spLocks noEditPoints="1"/>
            </p:cNvSpPr>
            <p:nvPr/>
          </p:nvSpPr>
          <p:spPr bwMode="auto">
            <a:xfrm>
              <a:off x="656" y="2311"/>
              <a:ext cx="266" cy="11"/>
            </a:xfrm>
            <a:custGeom>
              <a:avLst/>
              <a:gdLst>
                <a:gd name="T0" fmla="*/ 16 w 736"/>
                <a:gd name="T1" fmla="*/ 0 h 32"/>
                <a:gd name="T2" fmla="*/ 48 w 736"/>
                <a:gd name="T3" fmla="*/ 0 h 32"/>
                <a:gd name="T4" fmla="*/ 64 w 736"/>
                <a:gd name="T5" fmla="*/ 16 h 32"/>
                <a:gd name="T6" fmla="*/ 48 w 736"/>
                <a:gd name="T7" fmla="*/ 32 h 32"/>
                <a:gd name="T8" fmla="*/ 16 w 736"/>
                <a:gd name="T9" fmla="*/ 32 h 32"/>
                <a:gd name="T10" fmla="*/ 0 w 736"/>
                <a:gd name="T11" fmla="*/ 16 h 32"/>
                <a:gd name="T12" fmla="*/ 16 w 736"/>
                <a:gd name="T13" fmla="*/ 0 h 32"/>
                <a:gd name="T14" fmla="*/ 112 w 736"/>
                <a:gd name="T15" fmla="*/ 0 h 32"/>
                <a:gd name="T16" fmla="*/ 144 w 736"/>
                <a:gd name="T17" fmla="*/ 0 h 32"/>
                <a:gd name="T18" fmla="*/ 160 w 736"/>
                <a:gd name="T19" fmla="*/ 16 h 32"/>
                <a:gd name="T20" fmla="*/ 144 w 736"/>
                <a:gd name="T21" fmla="*/ 32 h 32"/>
                <a:gd name="T22" fmla="*/ 112 w 736"/>
                <a:gd name="T23" fmla="*/ 32 h 32"/>
                <a:gd name="T24" fmla="*/ 96 w 736"/>
                <a:gd name="T25" fmla="*/ 16 h 32"/>
                <a:gd name="T26" fmla="*/ 112 w 736"/>
                <a:gd name="T27" fmla="*/ 0 h 32"/>
                <a:gd name="T28" fmla="*/ 208 w 736"/>
                <a:gd name="T29" fmla="*/ 0 h 32"/>
                <a:gd name="T30" fmla="*/ 240 w 736"/>
                <a:gd name="T31" fmla="*/ 0 h 32"/>
                <a:gd name="T32" fmla="*/ 256 w 736"/>
                <a:gd name="T33" fmla="*/ 16 h 32"/>
                <a:gd name="T34" fmla="*/ 240 w 736"/>
                <a:gd name="T35" fmla="*/ 32 h 32"/>
                <a:gd name="T36" fmla="*/ 208 w 736"/>
                <a:gd name="T37" fmla="*/ 32 h 32"/>
                <a:gd name="T38" fmla="*/ 192 w 736"/>
                <a:gd name="T39" fmla="*/ 16 h 32"/>
                <a:gd name="T40" fmla="*/ 208 w 736"/>
                <a:gd name="T41" fmla="*/ 0 h 32"/>
                <a:gd name="T42" fmla="*/ 304 w 736"/>
                <a:gd name="T43" fmla="*/ 0 h 32"/>
                <a:gd name="T44" fmla="*/ 336 w 736"/>
                <a:gd name="T45" fmla="*/ 0 h 32"/>
                <a:gd name="T46" fmla="*/ 352 w 736"/>
                <a:gd name="T47" fmla="*/ 16 h 32"/>
                <a:gd name="T48" fmla="*/ 336 w 736"/>
                <a:gd name="T49" fmla="*/ 32 h 32"/>
                <a:gd name="T50" fmla="*/ 304 w 736"/>
                <a:gd name="T51" fmla="*/ 32 h 32"/>
                <a:gd name="T52" fmla="*/ 288 w 736"/>
                <a:gd name="T53" fmla="*/ 16 h 32"/>
                <a:gd name="T54" fmla="*/ 304 w 736"/>
                <a:gd name="T55" fmla="*/ 0 h 32"/>
                <a:gd name="T56" fmla="*/ 400 w 736"/>
                <a:gd name="T57" fmla="*/ 0 h 32"/>
                <a:gd name="T58" fmla="*/ 432 w 736"/>
                <a:gd name="T59" fmla="*/ 0 h 32"/>
                <a:gd name="T60" fmla="*/ 448 w 736"/>
                <a:gd name="T61" fmla="*/ 16 h 32"/>
                <a:gd name="T62" fmla="*/ 432 w 736"/>
                <a:gd name="T63" fmla="*/ 32 h 32"/>
                <a:gd name="T64" fmla="*/ 400 w 736"/>
                <a:gd name="T65" fmla="*/ 32 h 32"/>
                <a:gd name="T66" fmla="*/ 384 w 736"/>
                <a:gd name="T67" fmla="*/ 16 h 32"/>
                <a:gd name="T68" fmla="*/ 400 w 736"/>
                <a:gd name="T69" fmla="*/ 0 h 32"/>
                <a:gd name="T70" fmla="*/ 496 w 736"/>
                <a:gd name="T71" fmla="*/ 0 h 32"/>
                <a:gd name="T72" fmla="*/ 528 w 736"/>
                <a:gd name="T73" fmla="*/ 0 h 32"/>
                <a:gd name="T74" fmla="*/ 544 w 736"/>
                <a:gd name="T75" fmla="*/ 16 h 32"/>
                <a:gd name="T76" fmla="*/ 528 w 736"/>
                <a:gd name="T77" fmla="*/ 32 h 32"/>
                <a:gd name="T78" fmla="*/ 496 w 736"/>
                <a:gd name="T79" fmla="*/ 32 h 32"/>
                <a:gd name="T80" fmla="*/ 480 w 736"/>
                <a:gd name="T81" fmla="*/ 16 h 32"/>
                <a:gd name="T82" fmla="*/ 496 w 736"/>
                <a:gd name="T83" fmla="*/ 0 h 32"/>
                <a:gd name="T84" fmla="*/ 592 w 736"/>
                <a:gd name="T85" fmla="*/ 0 h 32"/>
                <a:gd name="T86" fmla="*/ 624 w 736"/>
                <a:gd name="T87" fmla="*/ 0 h 32"/>
                <a:gd name="T88" fmla="*/ 640 w 736"/>
                <a:gd name="T89" fmla="*/ 16 h 32"/>
                <a:gd name="T90" fmla="*/ 624 w 736"/>
                <a:gd name="T91" fmla="*/ 32 h 32"/>
                <a:gd name="T92" fmla="*/ 592 w 736"/>
                <a:gd name="T93" fmla="*/ 32 h 32"/>
                <a:gd name="T94" fmla="*/ 576 w 736"/>
                <a:gd name="T95" fmla="*/ 16 h 32"/>
                <a:gd name="T96" fmla="*/ 592 w 736"/>
                <a:gd name="T97" fmla="*/ 0 h 32"/>
                <a:gd name="T98" fmla="*/ 688 w 736"/>
                <a:gd name="T99" fmla="*/ 0 h 32"/>
                <a:gd name="T100" fmla="*/ 720 w 736"/>
                <a:gd name="T101" fmla="*/ 0 h 32"/>
                <a:gd name="T102" fmla="*/ 736 w 736"/>
                <a:gd name="T103" fmla="*/ 16 h 32"/>
                <a:gd name="T104" fmla="*/ 720 w 736"/>
                <a:gd name="T105" fmla="*/ 32 h 32"/>
                <a:gd name="T106" fmla="*/ 688 w 736"/>
                <a:gd name="T107" fmla="*/ 32 h 32"/>
                <a:gd name="T108" fmla="*/ 672 w 736"/>
                <a:gd name="T109" fmla="*/ 16 h 32"/>
                <a:gd name="T110" fmla="*/ 688 w 736"/>
                <a:gd name="T1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32">
                  <a:moveTo>
                    <a:pt x="16" y="0"/>
                  </a:moveTo>
                  <a:lnTo>
                    <a:pt x="48" y="0"/>
                  </a:ln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2"/>
                    <a:pt x="48" y="32"/>
                  </a:cubicBezTo>
                  <a:lnTo>
                    <a:pt x="16" y="32"/>
                  </a:ln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  <a:moveTo>
                    <a:pt x="112" y="0"/>
                  </a:moveTo>
                  <a:lnTo>
                    <a:pt x="144" y="0"/>
                  </a:lnTo>
                  <a:cubicBezTo>
                    <a:pt x="153" y="0"/>
                    <a:pt x="160" y="7"/>
                    <a:pt x="160" y="16"/>
                  </a:cubicBezTo>
                  <a:cubicBezTo>
                    <a:pt x="160" y="25"/>
                    <a:pt x="153" y="32"/>
                    <a:pt x="144" y="32"/>
                  </a:cubicBezTo>
                  <a:lnTo>
                    <a:pt x="112" y="32"/>
                  </a:lnTo>
                  <a:cubicBezTo>
                    <a:pt x="103" y="32"/>
                    <a:pt x="96" y="25"/>
                    <a:pt x="96" y="16"/>
                  </a:cubicBezTo>
                  <a:cubicBezTo>
                    <a:pt x="96" y="7"/>
                    <a:pt x="103" y="0"/>
                    <a:pt x="112" y="0"/>
                  </a:cubicBezTo>
                  <a:close/>
                  <a:moveTo>
                    <a:pt x="208" y="0"/>
                  </a:moveTo>
                  <a:lnTo>
                    <a:pt x="240" y="0"/>
                  </a:lnTo>
                  <a:cubicBezTo>
                    <a:pt x="249" y="0"/>
                    <a:pt x="256" y="7"/>
                    <a:pt x="256" y="16"/>
                  </a:cubicBezTo>
                  <a:cubicBezTo>
                    <a:pt x="256" y="25"/>
                    <a:pt x="249" y="32"/>
                    <a:pt x="240" y="32"/>
                  </a:cubicBezTo>
                  <a:lnTo>
                    <a:pt x="208" y="32"/>
                  </a:lnTo>
                  <a:cubicBezTo>
                    <a:pt x="199" y="32"/>
                    <a:pt x="192" y="25"/>
                    <a:pt x="192" y="16"/>
                  </a:cubicBezTo>
                  <a:cubicBezTo>
                    <a:pt x="192" y="7"/>
                    <a:pt x="199" y="0"/>
                    <a:pt x="208" y="0"/>
                  </a:cubicBezTo>
                  <a:close/>
                  <a:moveTo>
                    <a:pt x="304" y="0"/>
                  </a:moveTo>
                  <a:lnTo>
                    <a:pt x="336" y="0"/>
                  </a:lnTo>
                  <a:cubicBezTo>
                    <a:pt x="345" y="0"/>
                    <a:pt x="352" y="7"/>
                    <a:pt x="352" y="16"/>
                  </a:cubicBezTo>
                  <a:cubicBezTo>
                    <a:pt x="352" y="25"/>
                    <a:pt x="345" y="32"/>
                    <a:pt x="336" y="32"/>
                  </a:cubicBezTo>
                  <a:lnTo>
                    <a:pt x="304" y="32"/>
                  </a:lnTo>
                  <a:cubicBezTo>
                    <a:pt x="295" y="32"/>
                    <a:pt x="288" y="25"/>
                    <a:pt x="288" y="16"/>
                  </a:cubicBezTo>
                  <a:cubicBezTo>
                    <a:pt x="288" y="7"/>
                    <a:pt x="295" y="0"/>
                    <a:pt x="304" y="0"/>
                  </a:cubicBezTo>
                  <a:close/>
                  <a:moveTo>
                    <a:pt x="400" y="0"/>
                  </a:moveTo>
                  <a:lnTo>
                    <a:pt x="432" y="0"/>
                  </a:lnTo>
                  <a:cubicBezTo>
                    <a:pt x="441" y="0"/>
                    <a:pt x="448" y="7"/>
                    <a:pt x="448" y="16"/>
                  </a:cubicBezTo>
                  <a:cubicBezTo>
                    <a:pt x="448" y="25"/>
                    <a:pt x="441" y="32"/>
                    <a:pt x="432" y="32"/>
                  </a:cubicBezTo>
                  <a:lnTo>
                    <a:pt x="400" y="32"/>
                  </a:lnTo>
                  <a:cubicBezTo>
                    <a:pt x="391" y="32"/>
                    <a:pt x="384" y="25"/>
                    <a:pt x="384" y="16"/>
                  </a:cubicBezTo>
                  <a:cubicBezTo>
                    <a:pt x="384" y="7"/>
                    <a:pt x="391" y="0"/>
                    <a:pt x="400" y="0"/>
                  </a:cubicBezTo>
                  <a:close/>
                  <a:moveTo>
                    <a:pt x="496" y="0"/>
                  </a:moveTo>
                  <a:lnTo>
                    <a:pt x="528" y="0"/>
                  </a:lnTo>
                  <a:cubicBezTo>
                    <a:pt x="537" y="0"/>
                    <a:pt x="544" y="7"/>
                    <a:pt x="544" y="16"/>
                  </a:cubicBezTo>
                  <a:cubicBezTo>
                    <a:pt x="544" y="25"/>
                    <a:pt x="537" y="32"/>
                    <a:pt x="528" y="32"/>
                  </a:cubicBezTo>
                  <a:lnTo>
                    <a:pt x="496" y="32"/>
                  </a:lnTo>
                  <a:cubicBezTo>
                    <a:pt x="487" y="32"/>
                    <a:pt x="480" y="25"/>
                    <a:pt x="480" y="16"/>
                  </a:cubicBezTo>
                  <a:cubicBezTo>
                    <a:pt x="480" y="7"/>
                    <a:pt x="487" y="0"/>
                    <a:pt x="496" y="0"/>
                  </a:cubicBezTo>
                  <a:close/>
                  <a:moveTo>
                    <a:pt x="592" y="0"/>
                  </a:moveTo>
                  <a:lnTo>
                    <a:pt x="624" y="0"/>
                  </a:lnTo>
                  <a:cubicBezTo>
                    <a:pt x="633" y="0"/>
                    <a:pt x="640" y="7"/>
                    <a:pt x="640" y="16"/>
                  </a:cubicBezTo>
                  <a:cubicBezTo>
                    <a:pt x="640" y="25"/>
                    <a:pt x="633" y="32"/>
                    <a:pt x="624" y="32"/>
                  </a:cubicBezTo>
                  <a:lnTo>
                    <a:pt x="592" y="32"/>
                  </a:lnTo>
                  <a:cubicBezTo>
                    <a:pt x="583" y="32"/>
                    <a:pt x="576" y="25"/>
                    <a:pt x="576" y="16"/>
                  </a:cubicBezTo>
                  <a:cubicBezTo>
                    <a:pt x="576" y="7"/>
                    <a:pt x="583" y="0"/>
                    <a:pt x="592" y="0"/>
                  </a:cubicBezTo>
                  <a:close/>
                  <a:moveTo>
                    <a:pt x="688" y="0"/>
                  </a:moveTo>
                  <a:lnTo>
                    <a:pt x="720" y="0"/>
                  </a:lnTo>
                  <a:cubicBezTo>
                    <a:pt x="729" y="0"/>
                    <a:pt x="736" y="7"/>
                    <a:pt x="736" y="16"/>
                  </a:cubicBezTo>
                  <a:cubicBezTo>
                    <a:pt x="736" y="25"/>
                    <a:pt x="729" y="32"/>
                    <a:pt x="720" y="32"/>
                  </a:cubicBezTo>
                  <a:lnTo>
                    <a:pt x="688" y="32"/>
                  </a:lnTo>
                  <a:cubicBezTo>
                    <a:pt x="679" y="32"/>
                    <a:pt x="672" y="25"/>
                    <a:pt x="672" y="16"/>
                  </a:cubicBezTo>
                  <a:cubicBezTo>
                    <a:pt x="672" y="7"/>
                    <a:pt x="679" y="0"/>
                    <a:pt x="68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8" name="Freeform 92"/>
            <p:cNvSpPr>
              <a:spLocks/>
            </p:cNvSpPr>
            <p:nvPr/>
          </p:nvSpPr>
          <p:spPr bwMode="auto">
            <a:xfrm>
              <a:off x="895" y="2285"/>
              <a:ext cx="31" cy="62"/>
            </a:xfrm>
            <a:custGeom>
              <a:avLst/>
              <a:gdLst>
                <a:gd name="T0" fmla="*/ 0 w 31"/>
                <a:gd name="T1" fmla="*/ 62 h 62"/>
                <a:gd name="T2" fmla="*/ 31 w 31"/>
                <a:gd name="T3" fmla="*/ 32 h 62"/>
                <a:gd name="T4" fmla="*/ 0 w 3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62">
                  <a:moveTo>
                    <a:pt x="0" y="62"/>
                  </a:moveTo>
                  <a:lnTo>
                    <a:pt x="31" y="32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9" name="Line 93"/>
            <p:cNvSpPr>
              <a:spLocks noChangeShapeType="1"/>
            </p:cNvSpPr>
            <p:nvPr/>
          </p:nvSpPr>
          <p:spPr bwMode="auto">
            <a:xfrm>
              <a:off x="2082" y="1033"/>
              <a:ext cx="0" cy="131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0" name="Freeform 94"/>
            <p:cNvSpPr>
              <a:spLocks/>
            </p:cNvSpPr>
            <p:nvPr/>
          </p:nvSpPr>
          <p:spPr bwMode="auto">
            <a:xfrm>
              <a:off x="2051" y="1133"/>
              <a:ext cx="63" cy="31"/>
            </a:xfrm>
            <a:custGeom>
              <a:avLst/>
              <a:gdLst>
                <a:gd name="T0" fmla="*/ 0 w 63"/>
                <a:gd name="T1" fmla="*/ 0 h 31"/>
                <a:gd name="T2" fmla="*/ 31 w 63"/>
                <a:gd name="T3" fmla="*/ 31 h 31"/>
                <a:gd name="T4" fmla="*/ 63 w 63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31">
                  <a:moveTo>
                    <a:pt x="0" y="0"/>
                  </a:moveTo>
                  <a:lnTo>
                    <a:pt x="31" y="31"/>
                  </a:lnTo>
                  <a:lnTo>
                    <a:pt x="63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1" name="Freeform 95"/>
            <p:cNvSpPr>
              <a:spLocks noEditPoints="1"/>
            </p:cNvSpPr>
            <p:nvPr/>
          </p:nvSpPr>
          <p:spPr bwMode="auto">
            <a:xfrm>
              <a:off x="2193" y="1808"/>
              <a:ext cx="197" cy="12"/>
            </a:xfrm>
            <a:custGeom>
              <a:avLst/>
              <a:gdLst>
                <a:gd name="T0" fmla="*/ 16 w 544"/>
                <a:gd name="T1" fmla="*/ 0 h 32"/>
                <a:gd name="T2" fmla="*/ 48 w 544"/>
                <a:gd name="T3" fmla="*/ 0 h 32"/>
                <a:gd name="T4" fmla="*/ 64 w 544"/>
                <a:gd name="T5" fmla="*/ 16 h 32"/>
                <a:gd name="T6" fmla="*/ 48 w 544"/>
                <a:gd name="T7" fmla="*/ 32 h 32"/>
                <a:gd name="T8" fmla="*/ 16 w 544"/>
                <a:gd name="T9" fmla="*/ 32 h 32"/>
                <a:gd name="T10" fmla="*/ 0 w 544"/>
                <a:gd name="T11" fmla="*/ 16 h 32"/>
                <a:gd name="T12" fmla="*/ 16 w 544"/>
                <a:gd name="T13" fmla="*/ 0 h 32"/>
                <a:gd name="T14" fmla="*/ 112 w 544"/>
                <a:gd name="T15" fmla="*/ 0 h 32"/>
                <a:gd name="T16" fmla="*/ 144 w 544"/>
                <a:gd name="T17" fmla="*/ 0 h 32"/>
                <a:gd name="T18" fmla="*/ 160 w 544"/>
                <a:gd name="T19" fmla="*/ 16 h 32"/>
                <a:gd name="T20" fmla="*/ 144 w 544"/>
                <a:gd name="T21" fmla="*/ 32 h 32"/>
                <a:gd name="T22" fmla="*/ 112 w 544"/>
                <a:gd name="T23" fmla="*/ 32 h 32"/>
                <a:gd name="T24" fmla="*/ 96 w 544"/>
                <a:gd name="T25" fmla="*/ 16 h 32"/>
                <a:gd name="T26" fmla="*/ 112 w 544"/>
                <a:gd name="T27" fmla="*/ 0 h 32"/>
                <a:gd name="T28" fmla="*/ 208 w 544"/>
                <a:gd name="T29" fmla="*/ 0 h 32"/>
                <a:gd name="T30" fmla="*/ 240 w 544"/>
                <a:gd name="T31" fmla="*/ 0 h 32"/>
                <a:gd name="T32" fmla="*/ 256 w 544"/>
                <a:gd name="T33" fmla="*/ 16 h 32"/>
                <a:gd name="T34" fmla="*/ 240 w 544"/>
                <a:gd name="T35" fmla="*/ 32 h 32"/>
                <a:gd name="T36" fmla="*/ 208 w 544"/>
                <a:gd name="T37" fmla="*/ 32 h 32"/>
                <a:gd name="T38" fmla="*/ 192 w 544"/>
                <a:gd name="T39" fmla="*/ 16 h 32"/>
                <a:gd name="T40" fmla="*/ 208 w 544"/>
                <a:gd name="T41" fmla="*/ 0 h 32"/>
                <a:gd name="T42" fmla="*/ 304 w 544"/>
                <a:gd name="T43" fmla="*/ 0 h 32"/>
                <a:gd name="T44" fmla="*/ 336 w 544"/>
                <a:gd name="T45" fmla="*/ 0 h 32"/>
                <a:gd name="T46" fmla="*/ 352 w 544"/>
                <a:gd name="T47" fmla="*/ 16 h 32"/>
                <a:gd name="T48" fmla="*/ 336 w 544"/>
                <a:gd name="T49" fmla="*/ 32 h 32"/>
                <a:gd name="T50" fmla="*/ 304 w 544"/>
                <a:gd name="T51" fmla="*/ 32 h 32"/>
                <a:gd name="T52" fmla="*/ 288 w 544"/>
                <a:gd name="T53" fmla="*/ 16 h 32"/>
                <a:gd name="T54" fmla="*/ 304 w 544"/>
                <a:gd name="T55" fmla="*/ 0 h 32"/>
                <a:gd name="T56" fmla="*/ 400 w 544"/>
                <a:gd name="T57" fmla="*/ 0 h 32"/>
                <a:gd name="T58" fmla="*/ 432 w 544"/>
                <a:gd name="T59" fmla="*/ 0 h 32"/>
                <a:gd name="T60" fmla="*/ 448 w 544"/>
                <a:gd name="T61" fmla="*/ 16 h 32"/>
                <a:gd name="T62" fmla="*/ 432 w 544"/>
                <a:gd name="T63" fmla="*/ 32 h 32"/>
                <a:gd name="T64" fmla="*/ 400 w 544"/>
                <a:gd name="T65" fmla="*/ 32 h 32"/>
                <a:gd name="T66" fmla="*/ 384 w 544"/>
                <a:gd name="T67" fmla="*/ 16 h 32"/>
                <a:gd name="T68" fmla="*/ 400 w 544"/>
                <a:gd name="T69" fmla="*/ 0 h 32"/>
                <a:gd name="T70" fmla="*/ 496 w 544"/>
                <a:gd name="T71" fmla="*/ 0 h 32"/>
                <a:gd name="T72" fmla="*/ 528 w 544"/>
                <a:gd name="T73" fmla="*/ 0 h 32"/>
                <a:gd name="T74" fmla="*/ 544 w 544"/>
                <a:gd name="T75" fmla="*/ 16 h 32"/>
                <a:gd name="T76" fmla="*/ 528 w 544"/>
                <a:gd name="T77" fmla="*/ 32 h 32"/>
                <a:gd name="T78" fmla="*/ 496 w 544"/>
                <a:gd name="T79" fmla="*/ 32 h 32"/>
                <a:gd name="T80" fmla="*/ 480 w 544"/>
                <a:gd name="T81" fmla="*/ 16 h 32"/>
                <a:gd name="T82" fmla="*/ 496 w 544"/>
                <a:gd name="T83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544" h="32">
                  <a:moveTo>
                    <a:pt x="16" y="0"/>
                  </a:moveTo>
                  <a:lnTo>
                    <a:pt x="48" y="0"/>
                  </a:ln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2"/>
                    <a:pt x="48" y="32"/>
                  </a:cubicBezTo>
                  <a:lnTo>
                    <a:pt x="16" y="32"/>
                  </a:lnTo>
                  <a:cubicBezTo>
                    <a:pt x="7" y="32"/>
                    <a:pt x="0" y="25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lose/>
                  <a:moveTo>
                    <a:pt x="112" y="0"/>
                  </a:moveTo>
                  <a:lnTo>
                    <a:pt x="144" y="0"/>
                  </a:lnTo>
                  <a:cubicBezTo>
                    <a:pt x="153" y="0"/>
                    <a:pt x="160" y="7"/>
                    <a:pt x="160" y="16"/>
                  </a:cubicBezTo>
                  <a:cubicBezTo>
                    <a:pt x="160" y="25"/>
                    <a:pt x="153" y="32"/>
                    <a:pt x="144" y="32"/>
                  </a:cubicBezTo>
                  <a:lnTo>
                    <a:pt x="112" y="32"/>
                  </a:lnTo>
                  <a:cubicBezTo>
                    <a:pt x="103" y="32"/>
                    <a:pt x="96" y="25"/>
                    <a:pt x="96" y="16"/>
                  </a:cubicBezTo>
                  <a:cubicBezTo>
                    <a:pt x="96" y="7"/>
                    <a:pt x="103" y="0"/>
                    <a:pt x="112" y="0"/>
                  </a:cubicBezTo>
                  <a:close/>
                  <a:moveTo>
                    <a:pt x="208" y="0"/>
                  </a:moveTo>
                  <a:lnTo>
                    <a:pt x="240" y="0"/>
                  </a:lnTo>
                  <a:cubicBezTo>
                    <a:pt x="249" y="0"/>
                    <a:pt x="256" y="7"/>
                    <a:pt x="256" y="16"/>
                  </a:cubicBezTo>
                  <a:cubicBezTo>
                    <a:pt x="256" y="25"/>
                    <a:pt x="249" y="32"/>
                    <a:pt x="240" y="32"/>
                  </a:cubicBezTo>
                  <a:lnTo>
                    <a:pt x="208" y="32"/>
                  </a:lnTo>
                  <a:cubicBezTo>
                    <a:pt x="199" y="32"/>
                    <a:pt x="192" y="25"/>
                    <a:pt x="192" y="16"/>
                  </a:cubicBezTo>
                  <a:cubicBezTo>
                    <a:pt x="192" y="7"/>
                    <a:pt x="199" y="0"/>
                    <a:pt x="208" y="0"/>
                  </a:cubicBezTo>
                  <a:close/>
                  <a:moveTo>
                    <a:pt x="304" y="0"/>
                  </a:moveTo>
                  <a:lnTo>
                    <a:pt x="336" y="0"/>
                  </a:lnTo>
                  <a:cubicBezTo>
                    <a:pt x="345" y="0"/>
                    <a:pt x="352" y="7"/>
                    <a:pt x="352" y="16"/>
                  </a:cubicBezTo>
                  <a:cubicBezTo>
                    <a:pt x="352" y="25"/>
                    <a:pt x="345" y="32"/>
                    <a:pt x="336" y="32"/>
                  </a:cubicBezTo>
                  <a:lnTo>
                    <a:pt x="304" y="32"/>
                  </a:lnTo>
                  <a:cubicBezTo>
                    <a:pt x="295" y="32"/>
                    <a:pt x="288" y="25"/>
                    <a:pt x="288" y="16"/>
                  </a:cubicBezTo>
                  <a:cubicBezTo>
                    <a:pt x="288" y="7"/>
                    <a:pt x="295" y="0"/>
                    <a:pt x="304" y="0"/>
                  </a:cubicBezTo>
                  <a:close/>
                  <a:moveTo>
                    <a:pt x="400" y="0"/>
                  </a:moveTo>
                  <a:lnTo>
                    <a:pt x="432" y="0"/>
                  </a:lnTo>
                  <a:cubicBezTo>
                    <a:pt x="441" y="0"/>
                    <a:pt x="448" y="7"/>
                    <a:pt x="448" y="16"/>
                  </a:cubicBezTo>
                  <a:cubicBezTo>
                    <a:pt x="448" y="25"/>
                    <a:pt x="441" y="32"/>
                    <a:pt x="432" y="32"/>
                  </a:cubicBezTo>
                  <a:lnTo>
                    <a:pt x="400" y="32"/>
                  </a:lnTo>
                  <a:cubicBezTo>
                    <a:pt x="391" y="32"/>
                    <a:pt x="384" y="25"/>
                    <a:pt x="384" y="16"/>
                  </a:cubicBezTo>
                  <a:cubicBezTo>
                    <a:pt x="384" y="7"/>
                    <a:pt x="391" y="0"/>
                    <a:pt x="400" y="0"/>
                  </a:cubicBezTo>
                  <a:close/>
                  <a:moveTo>
                    <a:pt x="496" y="0"/>
                  </a:moveTo>
                  <a:lnTo>
                    <a:pt x="528" y="0"/>
                  </a:lnTo>
                  <a:cubicBezTo>
                    <a:pt x="537" y="0"/>
                    <a:pt x="544" y="7"/>
                    <a:pt x="544" y="16"/>
                  </a:cubicBezTo>
                  <a:cubicBezTo>
                    <a:pt x="544" y="25"/>
                    <a:pt x="537" y="32"/>
                    <a:pt x="528" y="32"/>
                  </a:cubicBezTo>
                  <a:lnTo>
                    <a:pt x="496" y="32"/>
                  </a:lnTo>
                  <a:cubicBezTo>
                    <a:pt x="487" y="32"/>
                    <a:pt x="480" y="25"/>
                    <a:pt x="480" y="16"/>
                  </a:cubicBezTo>
                  <a:cubicBezTo>
                    <a:pt x="480" y="7"/>
                    <a:pt x="487" y="0"/>
                    <a:pt x="496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2" name="Freeform 96"/>
            <p:cNvSpPr>
              <a:spLocks/>
            </p:cNvSpPr>
            <p:nvPr/>
          </p:nvSpPr>
          <p:spPr bwMode="auto">
            <a:xfrm>
              <a:off x="2357" y="1783"/>
              <a:ext cx="32" cy="62"/>
            </a:xfrm>
            <a:custGeom>
              <a:avLst/>
              <a:gdLst>
                <a:gd name="T0" fmla="*/ 0 w 32"/>
                <a:gd name="T1" fmla="*/ 62 h 62"/>
                <a:gd name="T2" fmla="*/ 32 w 32"/>
                <a:gd name="T3" fmla="*/ 31 h 62"/>
                <a:gd name="T4" fmla="*/ 0 w 32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62">
                  <a:moveTo>
                    <a:pt x="0" y="62"/>
                  </a:moveTo>
                  <a:lnTo>
                    <a:pt x="32" y="3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" name="Freeform 97"/>
            <p:cNvSpPr>
              <a:spLocks noEditPoints="1"/>
            </p:cNvSpPr>
            <p:nvPr/>
          </p:nvSpPr>
          <p:spPr bwMode="auto">
            <a:xfrm>
              <a:off x="1088" y="1095"/>
              <a:ext cx="120" cy="119"/>
            </a:xfrm>
            <a:custGeom>
              <a:avLst/>
              <a:gdLst>
                <a:gd name="T0" fmla="*/ 6 w 329"/>
                <a:gd name="T1" fmla="*/ 300 h 329"/>
                <a:gd name="T2" fmla="*/ 29 w 329"/>
                <a:gd name="T3" fmla="*/ 277 h 329"/>
                <a:gd name="T4" fmla="*/ 52 w 329"/>
                <a:gd name="T5" fmla="*/ 277 h 329"/>
                <a:gd name="T6" fmla="*/ 52 w 329"/>
                <a:gd name="T7" fmla="*/ 300 h 329"/>
                <a:gd name="T8" fmla="*/ 29 w 329"/>
                <a:gd name="T9" fmla="*/ 323 h 329"/>
                <a:gd name="T10" fmla="*/ 6 w 329"/>
                <a:gd name="T11" fmla="*/ 323 h 329"/>
                <a:gd name="T12" fmla="*/ 6 w 329"/>
                <a:gd name="T13" fmla="*/ 300 h 329"/>
                <a:gd name="T14" fmla="*/ 74 w 329"/>
                <a:gd name="T15" fmla="*/ 232 h 329"/>
                <a:gd name="T16" fmla="*/ 97 w 329"/>
                <a:gd name="T17" fmla="*/ 209 h 329"/>
                <a:gd name="T18" fmla="*/ 120 w 329"/>
                <a:gd name="T19" fmla="*/ 209 h 329"/>
                <a:gd name="T20" fmla="*/ 120 w 329"/>
                <a:gd name="T21" fmla="*/ 232 h 329"/>
                <a:gd name="T22" fmla="*/ 97 w 329"/>
                <a:gd name="T23" fmla="*/ 255 h 329"/>
                <a:gd name="T24" fmla="*/ 74 w 329"/>
                <a:gd name="T25" fmla="*/ 255 h 329"/>
                <a:gd name="T26" fmla="*/ 74 w 329"/>
                <a:gd name="T27" fmla="*/ 232 h 329"/>
                <a:gd name="T28" fmla="*/ 142 w 329"/>
                <a:gd name="T29" fmla="*/ 164 h 329"/>
                <a:gd name="T30" fmla="*/ 165 w 329"/>
                <a:gd name="T31" fmla="*/ 142 h 329"/>
                <a:gd name="T32" fmla="*/ 187 w 329"/>
                <a:gd name="T33" fmla="*/ 142 h 329"/>
                <a:gd name="T34" fmla="*/ 187 w 329"/>
                <a:gd name="T35" fmla="*/ 164 h 329"/>
                <a:gd name="T36" fmla="*/ 165 w 329"/>
                <a:gd name="T37" fmla="*/ 187 h 329"/>
                <a:gd name="T38" fmla="*/ 142 w 329"/>
                <a:gd name="T39" fmla="*/ 187 h 329"/>
                <a:gd name="T40" fmla="*/ 142 w 329"/>
                <a:gd name="T41" fmla="*/ 164 h 329"/>
                <a:gd name="T42" fmla="*/ 210 w 329"/>
                <a:gd name="T43" fmla="*/ 96 h 329"/>
                <a:gd name="T44" fmla="*/ 233 w 329"/>
                <a:gd name="T45" fmla="*/ 74 h 329"/>
                <a:gd name="T46" fmla="*/ 255 w 329"/>
                <a:gd name="T47" fmla="*/ 74 h 329"/>
                <a:gd name="T48" fmla="*/ 255 w 329"/>
                <a:gd name="T49" fmla="*/ 96 h 329"/>
                <a:gd name="T50" fmla="*/ 233 w 329"/>
                <a:gd name="T51" fmla="*/ 119 h 329"/>
                <a:gd name="T52" fmla="*/ 210 w 329"/>
                <a:gd name="T53" fmla="*/ 119 h 329"/>
                <a:gd name="T54" fmla="*/ 210 w 329"/>
                <a:gd name="T55" fmla="*/ 96 h 329"/>
                <a:gd name="T56" fmla="*/ 278 w 329"/>
                <a:gd name="T57" fmla="*/ 28 h 329"/>
                <a:gd name="T58" fmla="*/ 301 w 329"/>
                <a:gd name="T59" fmla="*/ 6 h 329"/>
                <a:gd name="T60" fmla="*/ 323 w 329"/>
                <a:gd name="T61" fmla="*/ 6 h 329"/>
                <a:gd name="T62" fmla="*/ 323 w 329"/>
                <a:gd name="T63" fmla="*/ 28 h 329"/>
                <a:gd name="T64" fmla="*/ 301 w 329"/>
                <a:gd name="T65" fmla="*/ 51 h 329"/>
                <a:gd name="T66" fmla="*/ 278 w 329"/>
                <a:gd name="T67" fmla="*/ 51 h 329"/>
                <a:gd name="T68" fmla="*/ 278 w 329"/>
                <a:gd name="T69" fmla="*/ 28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9" h="329">
                  <a:moveTo>
                    <a:pt x="6" y="300"/>
                  </a:moveTo>
                  <a:lnTo>
                    <a:pt x="29" y="277"/>
                  </a:lnTo>
                  <a:cubicBezTo>
                    <a:pt x="35" y="271"/>
                    <a:pt x="45" y="271"/>
                    <a:pt x="52" y="277"/>
                  </a:cubicBezTo>
                  <a:cubicBezTo>
                    <a:pt x="58" y="284"/>
                    <a:pt x="58" y="294"/>
                    <a:pt x="52" y="300"/>
                  </a:cubicBezTo>
                  <a:lnTo>
                    <a:pt x="29" y="323"/>
                  </a:lnTo>
                  <a:cubicBezTo>
                    <a:pt x="23" y="329"/>
                    <a:pt x="13" y="329"/>
                    <a:pt x="6" y="323"/>
                  </a:cubicBezTo>
                  <a:cubicBezTo>
                    <a:pt x="0" y="316"/>
                    <a:pt x="0" y="306"/>
                    <a:pt x="6" y="300"/>
                  </a:cubicBezTo>
                  <a:close/>
                  <a:moveTo>
                    <a:pt x="74" y="232"/>
                  </a:moveTo>
                  <a:lnTo>
                    <a:pt x="97" y="209"/>
                  </a:lnTo>
                  <a:cubicBezTo>
                    <a:pt x="103" y="203"/>
                    <a:pt x="113" y="203"/>
                    <a:pt x="120" y="209"/>
                  </a:cubicBezTo>
                  <a:cubicBezTo>
                    <a:pt x="126" y="216"/>
                    <a:pt x="126" y="226"/>
                    <a:pt x="120" y="232"/>
                  </a:cubicBezTo>
                  <a:lnTo>
                    <a:pt x="97" y="255"/>
                  </a:lnTo>
                  <a:cubicBezTo>
                    <a:pt x="91" y="261"/>
                    <a:pt x="81" y="261"/>
                    <a:pt x="74" y="255"/>
                  </a:cubicBezTo>
                  <a:cubicBezTo>
                    <a:pt x="68" y="248"/>
                    <a:pt x="68" y="238"/>
                    <a:pt x="74" y="232"/>
                  </a:cubicBezTo>
                  <a:close/>
                  <a:moveTo>
                    <a:pt x="142" y="164"/>
                  </a:moveTo>
                  <a:lnTo>
                    <a:pt x="165" y="142"/>
                  </a:lnTo>
                  <a:cubicBezTo>
                    <a:pt x="171" y="135"/>
                    <a:pt x="181" y="135"/>
                    <a:pt x="187" y="142"/>
                  </a:cubicBezTo>
                  <a:cubicBezTo>
                    <a:pt x="194" y="148"/>
                    <a:pt x="194" y="158"/>
                    <a:pt x="187" y="164"/>
                  </a:cubicBezTo>
                  <a:lnTo>
                    <a:pt x="165" y="187"/>
                  </a:lnTo>
                  <a:cubicBezTo>
                    <a:pt x="159" y="193"/>
                    <a:pt x="148" y="193"/>
                    <a:pt x="142" y="187"/>
                  </a:cubicBezTo>
                  <a:cubicBezTo>
                    <a:pt x="136" y="181"/>
                    <a:pt x="136" y="170"/>
                    <a:pt x="142" y="164"/>
                  </a:cubicBezTo>
                  <a:close/>
                  <a:moveTo>
                    <a:pt x="210" y="96"/>
                  </a:moveTo>
                  <a:lnTo>
                    <a:pt x="233" y="74"/>
                  </a:lnTo>
                  <a:cubicBezTo>
                    <a:pt x="239" y="67"/>
                    <a:pt x="249" y="67"/>
                    <a:pt x="255" y="74"/>
                  </a:cubicBezTo>
                  <a:cubicBezTo>
                    <a:pt x="262" y="80"/>
                    <a:pt x="262" y="90"/>
                    <a:pt x="255" y="96"/>
                  </a:cubicBezTo>
                  <a:lnTo>
                    <a:pt x="233" y="119"/>
                  </a:lnTo>
                  <a:cubicBezTo>
                    <a:pt x="226" y="125"/>
                    <a:pt x="216" y="125"/>
                    <a:pt x="210" y="119"/>
                  </a:cubicBezTo>
                  <a:cubicBezTo>
                    <a:pt x="204" y="113"/>
                    <a:pt x="204" y="103"/>
                    <a:pt x="210" y="96"/>
                  </a:cubicBezTo>
                  <a:close/>
                  <a:moveTo>
                    <a:pt x="278" y="28"/>
                  </a:moveTo>
                  <a:lnTo>
                    <a:pt x="301" y="6"/>
                  </a:lnTo>
                  <a:cubicBezTo>
                    <a:pt x="307" y="0"/>
                    <a:pt x="317" y="0"/>
                    <a:pt x="323" y="6"/>
                  </a:cubicBezTo>
                  <a:cubicBezTo>
                    <a:pt x="329" y="12"/>
                    <a:pt x="329" y="22"/>
                    <a:pt x="323" y="28"/>
                  </a:cubicBezTo>
                  <a:lnTo>
                    <a:pt x="301" y="51"/>
                  </a:lnTo>
                  <a:cubicBezTo>
                    <a:pt x="294" y="57"/>
                    <a:pt x="284" y="57"/>
                    <a:pt x="278" y="51"/>
                  </a:cubicBezTo>
                  <a:cubicBezTo>
                    <a:pt x="272" y="45"/>
                    <a:pt x="272" y="35"/>
                    <a:pt x="278" y="2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" name="Freeform 98"/>
            <p:cNvSpPr>
              <a:spLocks/>
            </p:cNvSpPr>
            <p:nvPr/>
          </p:nvSpPr>
          <p:spPr bwMode="auto">
            <a:xfrm>
              <a:off x="1172" y="1086"/>
              <a:ext cx="45" cy="44"/>
            </a:xfrm>
            <a:custGeom>
              <a:avLst/>
              <a:gdLst>
                <a:gd name="T0" fmla="*/ 45 w 45"/>
                <a:gd name="T1" fmla="*/ 44 h 44"/>
                <a:gd name="T2" fmla="*/ 45 w 45"/>
                <a:gd name="T3" fmla="*/ 0 h 44"/>
                <a:gd name="T4" fmla="*/ 0 w 4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44">
                  <a:moveTo>
                    <a:pt x="45" y="44"/>
                  </a:move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" name="Freeform 99"/>
            <p:cNvSpPr>
              <a:spLocks noEditPoints="1"/>
            </p:cNvSpPr>
            <p:nvPr/>
          </p:nvSpPr>
          <p:spPr bwMode="auto">
            <a:xfrm>
              <a:off x="1096" y="1618"/>
              <a:ext cx="120" cy="119"/>
            </a:xfrm>
            <a:custGeom>
              <a:avLst/>
              <a:gdLst>
                <a:gd name="T0" fmla="*/ 6 w 329"/>
                <a:gd name="T1" fmla="*/ 301 h 330"/>
                <a:gd name="T2" fmla="*/ 29 w 329"/>
                <a:gd name="T3" fmla="*/ 278 h 330"/>
                <a:gd name="T4" fmla="*/ 52 w 329"/>
                <a:gd name="T5" fmla="*/ 278 h 330"/>
                <a:gd name="T6" fmla="*/ 52 w 329"/>
                <a:gd name="T7" fmla="*/ 301 h 330"/>
                <a:gd name="T8" fmla="*/ 29 w 329"/>
                <a:gd name="T9" fmla="*/ 323 h 330"/>
                <a:gd name="T10" fmla="*/ 6 w 329"/>
                <a:gd name="T11" fmla="*/ 323 h 330"/>
                <a:gd name="T12" fmla="*/ 6 w 329"/>
                <a:gd name="T13" fmla="*/ 301 h 330"/>
                <a:gd name="T14" fmla="*/ 74 w 329"/>
                <a:gd name="T15" fmla="*/ 233 h 330"/>
                <a:gd name="T16" fmla="*/ 97 w 329"/>
                <a:gd name="T17" fmla="*/ 210 h 330"/>
                <a:gd name="T18" fmla="*/ 120 w 329"/>
                <a:gd name="T19" fmla="*/ 210 h 330"/>
                <a:gd name="T20" fmla="*/ 120 w 329"/>
                <a:gd name="T21" fmla="*/ 233 h 330"/>
                <a:gd name="T22" fmla="*/ 97 w 329"/>
                <a:gd name="T23" fmla="*/ 256 h 330"/>
                <a:gd name="T24" fmla="*/ 74 w 329"/>
                <a:gd name="T25" fmla="*/ 256 h 330"/>
                <a:gd name="T26" fmla="*/ 74 w 329"/>
                <a:gd name="T27" fmla="*/ 233 h 330"/>
                <a:gd name="T28" fmla="*/ 142 w 329"/>
                <a:gd name="T29" fmla="*/ 165 h 330"/>
                <a:gd name="T30" fmla="*/ 165 w 329"/>
                <a:gd name="T31" fmla="*/ 142 h 330"/>
                <a:gd name="T32" fmla="*/ 187 w 329"/>
                <a:gd name="T33" fmla="*/ 142 h 330"/>
                <a:gd name="T34" fmla="*/ 187 w 329"/>
                <a:gd name="T35" fmla="*/ 165 h 330"/>
                <a:gd name="T36" fmla="*/ 165 w 329"/>
                <a:gd name="T37" fmla="*/ 188 h 330"/>
                <a:gd name="T38" fmla="*/ 142 w 329"/>
                <a:gd name="T39" fmla="*/ 188 h 330"/>
                <a:gd name="T40" fmla="*/ 142 w 329"/>
                <a:gd name="T41" fmla="*/ 165 h 330"/>
                <a:gd name="T42" fmla="*/ 210 w 329"/>
                <a:gd name="T43" fmla="*/ 97 h 330"/>
                <a:gd name="T44" fmla="*/ 233 w 329"/>
                <a:gd name="T45" fmla="*/ 75 h 330"/>
                <a:gd name="T46" fmla="*/ 255 w 329"/>
                <a:gd name="T47" fmla="*/ 75 h 330"/>
                <a:gd name="T48" fmla="*/ 255 w 329"/>
                <a:gd name="T49" fmla="*/ 97 h 330"/>
                <a:gd name="T50" fmla="*/ 233 w 329"/>
                <a:gd name="T51" fmla="*/ 120 h 330"/>
                <a:gd name="T52" fmla="*/ 210 w 329"/>
                <a:gd name="T53" fmla="*/ 120 h 330"/>
                <a:gd name="T54" fmla="*/ 210 w 329"/>
                <a:gd name="T55" fmla="*/ 97 h 330"/>
                <a:gd name="T56" fmla="*/ 278 w 329"/>
                <a:gd name="T57" fmla="*/ 29 h 330"/>
                <a:gd name="T58" fmla="*/ 301 w 329"/>
                <a:gd name="T59" fmla="*/ 7 h 330"/>
                <a:gd name="T60" fmla="*/ 323 w 329"/>
                <a:gd name="T61" fmla="*/ 7 h 330"/>
                <a:gd name="T62" fmla="*/ 323 w 329"/>
                <a:gd name="T63" fmla="*/ 29 h 330"/>
                <a:gd name="T64" fmla="*/ 301 w 329"/>
                <a:gd name="T65" fmla="*/ 52 h 330"/>
                <a:gd name="T66" fmla="*/ 278 w 329"/>
                <a:gd name="T67" fmla="*/ 52 h 330"/>
                <a:gd name="T68" fmla="*/ 278 w 329"/>
                <a:gd name="T69" fmla="*/ 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9" h="330">
                  <a:moveTo>
                    <a:pt x="6" y="301"/>
                  </a:moveTo>
                  <a:lnTo>
                    <a:pt x="29" y="278"/>
                  </a:lnTo>
                  <a:cubicBezTo>
                    <a:pt x="35" y="272"/>
                    <a:pt x="45" y="272"/>
                    <a:pt x="52" y="278"/>
                  </a:cubicBezTo>
                  <a:cubicBezTo>
                    <a:pt x="58" y="284"/>
                    <a:pt x="58" y="295"/>
                    <a:pt x="52" y="301"/>
                  </a:cubicBezTo>
                  <a:lnTo>
                    <a:pt x="29" y="323"/>
                  </a:lnTo>
                  <a:cubicBezTo>
                    <a:pt x="23" y="330"/>
                    <a:pt x="13" y="330"/>
                    <a:pt x="6" y="323"/>
                  </a:cubicBezTo>
                  <a:cubicBezTo>
                    <a:pt x="0" y="317"/>
                    <a:pt x="0" y="307"/>
                    <a:pt x="6" y="301"/>
                  </a:cubicBezTo>
                  <a:close/>
                  <a:moveTo>
                    <a:pt x="74" y="233"/>
                  </a:moveTo>
                  <a:lnTo>
                    <a:pt x="97" y="210"/>
                  </a:lnTo>
                  <a:cubicBezTo>
                    <a:pt x="103" y="204"/>
                    <a:pt x="113" y="204"/>
                    <a:pt x="120" y="210"/>
                  </a:cubicBezTo>
                  <a:cubicBezTo>
                    <a:pt x="126" y="217"/>
                    <a:pt x="126" y="227"/>
                    <a:pt x="120" y="233"/>
                  </a:cubicBezTo>
                  <a:lnTo>
                    <a:pt x="97" y="256"/>
                  </a:lnTo>
                  <a:cubicBezTo>
                    <a:pt x="91" y="262"/>
                    <a:pt x="81" y="262"/>
                    <a:pt x="74" y="256"/>
                  </a:cubicBezTo>
                  <a:cubicBezTo>
                    <a:pt x="68" y="249"/>
                    <a:pt x="68" y="239"/>
                    <a:pt x="74" y="233"/>
                  </a:cubicBezTo>
                  <a:close/>
                  <a:moveTo>
                    <a:pt x="142" y="165"/>
                  </a:moveTo>
                  <a:lnTo>
                    <a:pt x="165" y="142"/>
                  </a:lnTo>
                  <a:cubicBezTo>
                    <a:pt x="171" y="136"/>
                    <a:pt x="181" y="136"/>
                    <a:pt x="187" y="142"/>
                  </a:cubicBezTo>
                  <a:cubicBezTo>
                    <a:pt x="194" y="149"/>
                    <a:pt x="194" y="159"/>
                    <a:pt x="187" y="165"/>
                  </a:cubicBezTo>
                  <a:lnTo>
                    <a:pt x="165" y="188"/>
                  </a:lnTo>
                  <a:cubicBezTo>
                    <a:pt x="159" y="194"/>
                    <a:pt x="148" y="194"/>
                    <a:pt x="142" y="188"/>
                  </a:cubicBezTo>
                  <a:cubicBezTo>
                    <a:pt x="136" y="181"/>
                    <a:pt x="136" y="171"/>
                    <a:pt x="142" y="165"/>
                  </a:cubicBezTo>
                  <a:close/>
                  <a:moveTo>
                    <a:pt x="210" y="97"/>
                  </a:moveTo>
                  <a:lnTo>
                    <a:pt x="233" y="75"/>
                  </a:lnTo>
                  <a:cubicBezTo>
                    <a:pt x="239" y="68"/>
                    <a:pt x="249" y="68"/>
                    <a:pt x="255" y="75"/>
                  </a:cubicBezTo>
                  <a:cubicBezTo>
                    <a:pt x="262" y="81"/>
                    <a:pt x="262" y="91"/>
                    <a:pt x="255" y="97"/>
                  </a:cubicBezTo>
                  <a:lnTo>
                    <a:pt x="233" y="120"/>
                  </a:lnTo>
                  <a:cubicBezTo>
                    <a:pt x="226" y="126"/>
                    <a:pt x="216" y="126"/>
                    <a:pt x="210" y="120"/>
                  </a:cubicBezTo>
                  <a:cubicBezTo>
                    <a:pt x="204" y="114"/>
                    <a:pt x="204" y="103"/>
                    <a:pt x="210" y="97"/>
                  </a:cubicBezTo>
                  <a:close/>
                  <a:moveTo>
                    <a:pt x="278" y="29"/>
                  </a:moveTo>
                  <a:lnTo>
                    <a:pt x="301" y="7"/>
                  </a:lnTo>
                  <a:cubicBezTo>
                    <a:pt x="307" y="0"/>
                    <a:pt x="317" y="0"/>
                    <a:pt x="323" y="7"/>
                  </a:cubicBezTo>
                  <a:cubicBezTo>
                    <a:pt x="329" y="13"/>
                    <a:pt x="329" y="23"/>
                    <a:pt x="323" y="29"/>
                  </a:cubicBezTo>
                  <a:lnTo>
                    <a:pt x="301" y="52"/>
                  </a:lnTo>
                  <a:cubicBezTo>
                    <a:pt x="294" y="58"/>
                    <a:pt x="284" y="58"/>
                    <a:pt x="278" y="52"/>
                  </a:cubicBezTo>
                  <a:cubicBezTo>
                    <a:pt x="272" y="46"/>
                    <a:pt x="272" y="36"/>
                    <a:pt x="278" y="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" name="Freeform 100"/>
            <p:cNvSpPr>
              <a:spLocks/>
            </p:cNvSpPr>
            <p:nvPr/>
          </p:nvSpPr>
          <p:spPr bwMode="auto">
            <a:xfrm>
              <a:off x="1180" y="1609"/>
              <a:ext cx="45" cy="44"/>
            </a:xfrm>
            <a:custGeom>
              <a:avLst/>
              <a:gdLst>
                <a:gd name="T0" fmla="*/ 45 w 45"/>
                <a:gd name="T1" fmla="*/ 44 h 44"/>
                <a:gd name="T2" fmla="*/ 45 w 45"/>
                <a:gd name="T3" fmla="*/ 0 h 44"/>
                <a:gd name="T4" fmla="*/ 0 w 45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44">
                  <a:moveTo>
                    <a:pt x="45" y="44"/>
                  </a:moveTo>
                  <a:lnTo>
                    <a:pt x="45" y="0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7" name="Freeform 101"/>
            <p:cNvSpPr>
              <a:spLocks noEditPoints="1"/>
            </p:cNvSpPr>
            <p:nvPr/>
          </p:nvSpPr>
          <p:spPr bwMode="auto">
            <a:xfrm>
              <a:off x="1100" y="2120"/>
              <a:ext cx="119" cy="119"/>
            </a:xfrm>
            <a:custGeom>
              <a:avLst/>
              <a:gdLst>
                <a:gd name="T0" fmla="*/ 6 w 329"/>
                <a:gd name="T1" fmla="*/ 300 h 329"/>
                <a:gd name="T2" fmla="*/ 29 w 329"/>
                <a:gd name="T3" fmla="*/ 277 h 329"/>
                <a:gd name="T4" fmla="*/ 51 w 329"/>
                <a:gd name="T5" fmla="*/ 277 h 329"/>
                <a:gd name="T6" fmla="*/ 51 w 329"/>
                <a:gd name="T7" fmla="*/ 300 h 329"/>
                <a:gd name="T8" fmla="*/ 29 w 329"/>
                <a:gd name="T9" fmla="*/ 323 h 329"/>
                <a:gd name="T10" fmla="*/ 6 w 329"/>
                <a:gd name="T11" fmla="*/ 323 h 329"/>
                <a:gd name="T12" fmla="*/ 6 w 329"/>
                <a:gd name="T13" fmla="*/ 300 h 329"/>
                <a:gd name="T14" fmla="*/ 74 w 329"/>
                <a:gd name="T15" fmla="*/ 232 h 329"/>
                <a:gd name="T16" fmla="*/ 97 w 329"/>
                <a:gd name="T17" fmla="*/ 210 h 329"/>
                <a:gd name="T18" fmla="*/ 119 w 329"/>
                <a:gd name="T19" fmla="*/ 210 h 329"/>
                <a:gd name="T20" fmla="*/ 119 w 329"/>
                <a:gd name="T21" fmla="*/ 232 h 329"/>
                <a:gd name="T22" fmla="*/ 97 w 329"/>
                <a:gd name="T23" fmla="*/ 255 h 329"/>
                <a:gd name="T24" fmla="*/ 74 w 329"/>
                <a:gd name="T25" fmla="*/ 255 h 329"/>
                <a:gd name="T26" fmla="*/ 74 w 329"/>
                <a:gd name="T27" fmla="*/ 232 h 329"/>
                <a:gd name="T28" fmla="*/ 142 w 329"/>
                <a:gd name="T29" fmla="*/ 164 h 329"/>
                <a:gd name="T30" fmla="*/ 165 w 329"/>
                <a:gd name="T31" fmla="*/ 142 h 329"/>
                <a:gd name="T32" fmla="*/ 187 w 329"/>
                <a:gd name="T33" fmla="*/ 142 h 329"/>
                <a:gd name="T34" fmla="*/ 187 w 329"/>
                <a:gd name="T35" fmla="*/ 164 h 329"/>
                <a:gd name="T36" fmla="*/ 165 w 329"/>
                <a:gd name="T37" fmla="*/ 187 h 329"/>
                <a:gd name="T38" fmla="*/ 142 w 329"/>
                <a:gd name="T39" fmla="*/ 187 h 329"/>
                <a:gd name="T40" fmla="*/ 142 w 329"/>
                <a:gd name="T41" fmla="*/ 164 h 329"/>
                <a:gd name="T42" fmla="*/ 210 w 329"/>
                <a:gd name="T43" fmla="*/ 96 h 329"/>
                <a:gd name="T44" fmla="*/ 233 w 329"/>
                <a:gd name="T45" fmla="*/ 74 h 329"/>
                <a:gd name="T46" fmla="*/ 255 w 329"/>
                <a:gd name="T47" fmla="*/ 74 h 329"/>
                <a:gd name="T48" fmla="*/ 255 w 329"/>
                <a:gd name="T49" fmla="*/ 96 h 329"/>
                <a:gd name="T50" fmla="*/ 233 w 329"/>
                <a:gd name="T51" fmla="*/ 119 h 329"/>
                <a:gd name="T52" fmla="*/ 210 w 329"/>
                <a:gd name="T53" fmla="*/ 119 h 329"/>
                <a:gd name="T54" fmla="*/ 210 w 329"/>
                <a:gd name="T55" fmla="*/ 96 h 329"/>
                <a:gd name="T56" fmla="*/ 278 w 329"/>
                <a:gd name="T57" fmla="*/ 29 h 329"/>
                <a:gd name="T58" fmla="*/ 300 w 329"/>
                <a:gd name="T59" fmla="*/ 6 h 329"/>
                <a:gd name="T60" fmla="*/ 323 w 329"/>
                <a:gd name="T61" fmla="*/ 6 h 329"/>
                <a:gd name="T62" fmla="*/ 323 w 329"/>
                <a:gd name="T63" fmla="*/ 29 h 329"/>
                <a:gd name="T64" fmla="*/ 300 w 329"/>
                <a:gd name="T65" fmla="*/ 51 h 329"/>
                <a:gd name="T66" fmla="*/ 278 w 329"/>
                <a:gd name="T67" fmla="*/ 51 h 329"/>
                <a:gd name="T68" fmla="*/ 278 w 329"/>
                <a:gd name="T69" fmla="*/ 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9" h="329">
                  <a:moveTo>
                    <a:pt x="6" y="300"/>
                  </a:moveTo>
                  <a:lnTo>
                    <a:pt x="29" y="277"/>
                  </a:lnTo>
                  <a:cubicBezTo>
                    <a:pt x="35" y="271"/>
                    <a:pt x="45" y="271"/>
                    <a:pt x="51" y="277"/>
                  </a:cubicBezTo>
                  <a:cubicBezTo>
                    <a:pt x="58" y="284"/>
                    <a:pt x="58" y="294"/>
                    <a:pt x="51" y="300"/>
                  </a:cubicBezTo>
                  <a:lnTo>
                    <a:pt x="29" y="323"/>
                  </a:lnTo>
                  <a:cubicBezTo>
                    <a:pt x="23" y="329"/>
                    <a:pt x="12" y="329"/>
                    <a:pt x="6" y="323"/>
                  </a:cubicBezTo>
                  <a:cubicBezTo>
                    <a:pt x="0" y="316"/>
                    <a:pt x="0" y="306"/>
                    <a:pt x="6" y="300"/>
                  </a:cubicBezTo>
                  <a:close/>
                  <a:moveTo>
                    <a:pt x="74" y="232"/>
                  </a:moveTo>
                  <a:lnTo>
                    <a:pt x="97" y="210"/>
                  </a:lnTo>
                  <a:cubicBezTo>
                    <a:pt x="103" y="203"/>
                    <a:pt x="113" y="203"/>
                    <a:pt x="119" y="210"/>
                  </a:cubicBezTo>
                  <a:cubicBezTo>
                    <a:pt x="126" y="216"/>
                    <a:pt x="126" y="226"/>
                    <a:pt x="119" y="232"/>
                  </a:cubicBezTo>
                  <a:lnTo>
                    <a:pt x="97" y="255"/>
                  </a:lnTo>
                  <a:cubicBezTo>
                    <a:pt x="91" y="261"/>
                    <a:pt x="80" y="261"/>
                    <a:pt x="74" y="255"/>
                  </a:cubicBezTo>
                  <a:cubicBezTo>
                    <a:pt x="68" y="249"/>
                    <a:pt x="68" y="238"/>
                    <a:pt x="74" y="232"/>
                  </a:cubicBezTo>
                  <a:close/>
                  <a:moveTo>
                    <a:pt x="142" y="164"/>
                  </a:moveTo>
                  <a:lnTo>
                    <a:pt x="165" y="142"/>
                  </a:lnTo>
                  <a:cubicBezTo>
                    <a:pt x="171" y="135"/>
                    <a:pt x="181" y="135"/>
                    <a:pt x="187" y="142"/>
                  </a:cubicBezTo>
                  <a:cubicBezTo>
                    <a:pt x="194" y="148"/>
                    <a:pt x="194" y="158"/>
                    <a:pt x="187" y="164"/>
                  </a:cubicBezTo>
                  <a:lnTo>
                    <a:pt x="165" y="187"/>
                  </a:lnTo>
                  <a:cubicBezTo>
                    <a:pt x="158" y="193"/>
                    <a:pt x="148" y="193"/>
                    <a:pt x="142" y="187"/>
                  </a:cubicBezTo>
                  <a:cubicBezTo>
                    <a:pt x="136" y="181"/>
                    <a:pt x="136" y="171"/>
                    <a:pt x="142" y="164"/>
                  </a:cubicBezTo>
                  <a:close/>
                  <a:moveTo>
                    <a:pt x="210" y="96"/>
                  </a:moveTo>
                  <a:lnTo>
                    <a:pt x="233" y="74"/>
                  </a:lnTo>
                  <a:cubicBezTo>
                    <a:pt x="239" y="68"/>
                    <a:pt x="249" y="68"/>
                    <a:pt x="255" y="74"/>
                  </a:cubicBezTo>
                  <a:cubicBezTo>
                    <a:pt x="261" y="80"/>
                    <a:pt x="261" y="90"/>
                    <a:pt x="255" y="96"/>
                  </a:cubicBezTo>
                  <a:lnTo>
                    <a:pt x="233" y="119"/>
                  </a:lnTo>
                  <a:cubicBezTo>
                    <a:pt x="226" y="125"/>
                    <a:pt x="216" y="125"/>
                    <a:pt x="210" y="119"/>
                  </a:cubicBezTo>
                  <a:cubicBezTo>
                    <a:pt x="204" y="113"/>
                    <a:pt x="204" y="103"/>
                    <a:pt x="210" y="96"/>
                  </a:cubicBezTo>
                  <a:close/>
                  <a:moveTo>
                    <a:pt x="278" y="29"/>
                  </a:moveTo>
                  <a:lnTo>
                    <a:pt x="300" y="6"/>
                  </a:lnTo>
                  <a:cubicBezTo>
                    <a:pt x="307" y="0"/>
                    <a:pt x="317" y="0"/>
                    <a:pt x="323" y="6"/>
                  </a:cubicBezTo>
                  <a:cubicBezTo>
                    <a:pt x="329" y="12"/>
                    <a:pt x="329" y="22"/>
                    <a:pt x="323" y="29"/>
                  </a:cubicBezTo>
                  <a:lnTo>
                    <a:pt x="300" y="51"/>
                  </a:lnTo>
                  <a:cubicBezTo>
                    <a:pt x="294" y="57"/>
                    <a:pt x="284" y="57"/>
                    <a:pt x="278" y="51"/>
                  </a:cubicBezTo>
                  <a:cubicBezTo>
                    <a:pt x="272" y="45"/>
                    <a:pt x="272" y="35"/>
                    <a:pt x="278" y="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8" name="Freeform 102"/>
            <p:cNvSpPr>
              <a:spLocks/>
            </p:cNvSpPr>
            <p:nvPr/>
          </p:nvSpPr>
          <p:spPr bwMode="auto">
            <a:xfrm>
              <a:off x="1184" y="2111"/>
              <a:ext cx="44" cy="44"/>
            </a:xfrm>
            <a:custGeom>
              <a:avLst/>
              <a:gdLst>
                <a:gd name="T0" fmla="*/ 44 w 44"/>
                <a:gd name="T1" fmla="*/ 44 h 44"/>
                <a:gd name="T2" fmla="*/ 44 w 44"/>
                <a:gd name="T3" fmla="*/ 0 h 44"/>
                <a:gd name="T4" fmla="*/ 0 w 4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44" y="44"/>
                  </a:move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9" name="Line 103"/>
            <p:cNvSpPr>
              <a:spLocks noChangeShapeType="1"/>
            </p:cNvSpPr>
            <p:nvPr/>
          </p:nvSpPr>
          <p:spPr bwMode="auto">
            <a:xfrm flipH="1">
              <a:off x="439" y="923"/>
              <a:ext cx="1534" cy="0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0" name="Freeform 104"/>
            <p:cNvSpPr>
              <a:spLocks/>
            </p:cNvSpPr>
            <p:nvPr/>
          </p:nvSpPr>
          <p:spPr bwMode="auto">
            <a:xfrm>
              <a:off x="439" y="887"/>
              <a:ext cx="36" cy="72"/>
            </a:xfrm>
            <a:custGeom>
              <a:avLst/>
              <a:gdLst>
                <a:gd name="T0" fmla="*/ 36 w 36"/>
                <a:gd name="T1" fmla="*/ 0 h 72"/>
                <a:gd name="T2" fmla="*/ 0 w 36"/>
                <a:gd name="T3" fmla="*/ 36 h 72"/>
                <a:gd name="T4" fmla="*/ 36 w 36"/>
                <a:gd name="T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72">
                  <a:moveTo>
                    <a:pt x="36" y="0"/>
                  </a:moveTo>
                  <a:lnTo>
                    <a:pt x="0" y="36"/>
                  </a:lnTo>
                  <a:lnTo>
                    <a:pt x="36" y="72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1" name="Freeform 105"/>
            <p:cNvSpPr>
              <a:spLocks/>
            </p:cNvSpPr>
            <p:nvPr/>
          </p:nvSpPr>
          <p:spPr bwMode="auto">
            <a:xfrm>
              <a:off x="332" y="1701"/>
              <a:ext cx="220" cy="219"/>
            </a:xfrm>
            <a:custGeom>
              <a:avLst/>
              <a:gdLst>
                <a:gd name="T0" fmla="*/ 0 w 605"/>
                <a:gd name="T1" fmla="*/ 302 h 604"/>
                <a:gd name="T2" fmla="*/ 302 w 605"/>
                <a:gd name="T3" fmla="*/ 0 h 604"/>
                <a:gd name="T4" fmla="*/ 605 w 605"/>
                <a:gd name="T5" fmla="*/ 302 h 604"/>
                <a:gd name="T6" fmla="*/ 605 w 605"/>
                <a:gd name="T7" fmla="*/ 302 h 604"/>
                <a:gd name="T8" fmla="*/ 302 w 605"/>
                <a:gd name="T9" fmla="*/ 604 h 604"/>
                <a:gd name="T10" fmla="*/ 0 w 605"/>
                <a:gd name="T11" fmla="*/ 302 h 6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5" h="604">
                  <a:moveTo>
                    <a:pt x="0" y="302"/>
                  </a:moveTo>
                  <a:cubicBezTo>
                    <a:pt x="0" y="135"/>
                    <a:pt x="135" y="0"/>
                    <a:pt x="302" y="0"/>
                  </a:cubicBezTo>
                  <a:cubicBezTo>
                    <a:pt x="469" y="0"/>
                    <a:pt x="605" y="135"/>
                    <a:pt x="605" y="302"/>
                  </a:cubicBezTo>
                  <a:cubicBezTo>
                    <a:pt x="605" y="302"/>
                    <a:pt x="605" y="302"/>
                    <a:pt x="605" y="302"/>
                  </a:cubicBezTo>
                  <a:cubicBezTo>
                    <a:pt x="605" y="469"/>
                    <a:pt x="469" y="604"/>
                    <a:pt x="302" y="604"/>
                  </a:cubicBezTo>
                  <a:cubicBezTo>
                    <a:pt x="135" y="604"/>
                    <a:pt x="0" y="469"/>
                    <a:pt x="0" y="302"/>
                  </a:cubicBezTo>
                </a:path>
              </a:pathLst>
            </a:custGeom>
            <a:solidFill>
              <a:srgbClr val="00B050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2" name="Freeform 106"/>
            <p:cNvSpPr>
              <a:spLocks/>
            </p:cNvSpPr>
            <p:nvPr/>
          </p:nvSpPr>
          <p:spPr bwMode="auto">
            <a:xfrm>
              <a:off x="332" y="1701"/>
              <a:ext cx="220" cy="219"/>
            </a:xfrm>
            <a:custGeom>
              <a:avLst/>
              <a:gdLst>
                <a:gd name="T0" fmla="*/ 0 w 220"/>
                <a:gd name="T1" fmla="*/ 109 h 219"/>
                <a:gd name="T2" fmla="*/ 110 w 220"/>
                <a:gd name="T3" fmla="*/ 0 h 219"/>
                <a:gd name="T4" fmla="*/ 220 w 220"/>
                <a:gd name="T5" fmla="*/ 109 h 219"/>
                <a:gd name="T6" fmla="*/ 220 w 220"/>
                <a:gd name="T7" fmla="*/ 109 h 219"/>
                <a:gd name="T8" fmla="*/ 110 w 220"/>
                <a:gd name="T9" fmla="*/ 219 h 219"/>
                <a:gd name="T10" fmla="*/ 0 w 220"/>
                <a:gd name="T11" fmla="*/ 109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" h="219">
                  <a:moveTo>
                    <a:pt x="0" y="109"/>
                  </a:moveTo>
                  <a:cubicBezTo>
                    <a:pt x="0" y="49"/>
                    <a:pt x="49" y="0"/>
                    <a:pt x="110" y="0"/>
                  </a:cubicBezTo>
                  <a:cubicBezTo>
                    <a:pt x="170" y="0"/>
                    <a:pt x="220" y="49"/>
                    <a:pt x="220" y="109"/>
                  </a:cubicBezTo>
                  <a:cubicBezTo>
                    <a:pt x="220" y="109"/>
                    <a:pt x="220" y="109"/>
                    <a:pt x="220" y="109"/>
                  </a:cubicBezTo>
                  <a:cubicBezTo>
                    <a:pt x="220" y="170"/>
                    <a:pt x="170" y="219"/>
                    <a:pt x="110" y="219"/>
                  </a:cubicBezTo>
                  <a:cubicBezTo>
                    <a:pt x="49" y="219"/>
                    <a:pt x="0" y="170"/>
                    <a:pt x="0" y="109"/>
                  </a:cubicBezTo>
                </a:path>
              </a:pathLst>
            </a:custGeom>
            <a:noFill/>
            <a:ln w="3175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3" name="Rectangle 107"/>
            <p:cNvSpPr>
              <a:spLocks noChangeArrowheads="1"/>
            </p:cNvSpPr>
            <p:nvPr/>
          </p:nvSpPr>
          <p:spPr bwMode="auto">
            <a:xfrm>
              <a:off x="360" y="1727"/>
              <a:ext cx="179" cy="2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7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w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4" name="Rectangle 108"/>
            <p:cNvSpPr>
              <a:spLocks noChangeArrowheads="1"/>
            </p:cNvSpPr>
            <p:nvPr/>
          </p:nvSpPr>
          <p:spPr bwMode="auto">
            <a:xfrm>
              <a:off x="470" y="1785"/>
              <a:ext cx="98" cy="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200" b="1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5" name="Line 109"/>
            <p:cNvSpPr>
              <a:spLocks noChangeShapeType="1"/>
            </p:cNvSpPr>
            <p:nvPr/>
          </p:nvSpPr>
          <p:spPr bwMode="auto">
            <a:xfrm>
              <a:off x="266" y="1641"/>
              <a:ext cx="96" cy="95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6" name="Freeform 110"/>
            <p:cNvSpPr>
              <a:spLocks/>
            </p:cNvSpPr>
            <p:nvPr/>
          </p:nvSpPr>
          <p:spPr bwMode="auto">
            <a:xfrm>
              <a:off x="318" y="1692"/>
              <a:ext cx="44" cy="44"/>
            </a:xfrm>
            <a:custGeom>
              <a:avLst/>
              <a:gdLst>
                <a:gd name="T0" fmla="*/ 0 w 44"/>
                <a:gd name="T1" fmla="*/ 44 h 44"/>
                <a:gd name="T2" fmla="*/ 44 w 44"/>
                <a:gd name="T3" fmla="*/ 44 h 44"/>
                <a:gd name="T4" fmla="*/ 44 w 4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0" y="44"/>
                  </a:moveTo>
                  <a:lnTo>
                    <a:pt x="44" y="44"/>
                  </a:lnTo>
                  <a:lnTo>
                    <a:pt x="44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7" name="Rectangle 111"/>
            <p:cNvSpPr>
              <a:spLocks noChangeArrowheads="1"/>
            </p:cNvSpPr>
            <p:nvPr/>
          </p:nvSpPr>
          <p:spPr bwMode="auto">
            <a:xfrm>
              <a:off x="128" y="1536"/>
              <a:ext cx="12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v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8" name="Rectangle 112"/>
            <p:cNvSpPr>
              <a:spLocks noChangeArrowheads="1"/>
            </p:cNvSpPr>
            <p:nvPr/>
          </p:nvSpPr>
          <p:spPr bwMode="auto">
            <a:xfrm>
              <a:off x="186" y="1588"/>
              <a:ext cx="8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9" name="Line 113"/>
            <p:cNvSpPr>
              <a:spLocks noChangeShapeType="1"/>
            </p:cNvSpPr>
            <p:nvPr/>
          </p:nvSpPr>
          <p:spPr bwMode="auto">
            <a:xfrm flipV="1">
              <a:off x="223" y="1883"/>
              <a:ext cx="137" cy="100"/>
            </a:xfrm>
            <a:prstGeom prst="line">
              <a:avLst/>
            </a:pr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0" name="Freeform 114"/>
            <p:cNvSpPr>
              <a:spLocks/>
            </p:cNvSpPr>
            <p:nvPr/>
          </p:nvSpPr>
          <p:spPr bwMode="auto">
            <a:xfrm>
              <a:off x="316" y="1876"/>
              <a:ext cx="44" cy="50"/>
            </a:xfrm>
            <a:custGeom>
              <a:avLst/>
              <a:gdLst>
                <a:gd name="T0" fmla="*/ 37 w 44"/>
                <a:gd name="T1" fmla="*/ 50 h 50"/>
                <a:gd name="T2" fmla="*/ 44 w 44"/>
                <a:gd name="T3" fmla="*/ 7 h 50"/>
                <a:gd name="T4" fmla="*/ 0 w 44"/>
                <a:gd name="T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50">
                  <a:moveTo>
                    <a:pt x="37" y="50"/>
                  </a:moveTo>
                  <a:lnTo>
                    <a:pt x="44" y="7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1" name="Freeform 115"/>
            <p:cNvSpPr>
              <a:spLocks noEditPoints="1"/>
            </p:cNvSpPr>
            <p:nvPr/>
          </p:nvSpPr>
          <p:spPr bwMode="auto">
            <a:xfrm>
              <a:off x="61" y="1805"/>
              <a:ext cx="267" cy="11"/>
            </a:xfrm>
            <a:custGeom>
              <a:avLst/>
              <a:gdLst>
                <a:gd name="T0" fmla="*/ 16 w 736"/>
                <a:gd name="T1" fmla="*/ 0 h 32"/>
                <a:gd name="T2" fmla="*/ 48 w 736"/>
                <a:gd name="T3" fmla="*/ 0 h 32"/>
                <a:gd name="T4" fmla="*/ 64 w 736"/>
                <a:gd name="T5" fmla="*/ 16 h 32"/>
                <a:gd name="T6" fmla="*/ 48 w 736"/>
                <a:gd name="T7" fmla="*/ 32 h 32"/>
                <a:gd name="T8" fmla="*/ 16 w 736"/>
                <a:gd name="T9" fmla="*/ 32 h 32"/>
                <a:gd name="T10" fmla="*/ 0 w 736"/>
                <a:gd name="T11" fmla="*/ 16 h 32"/>
                <a:gd name="T12" fmla="*/ 16 w 736"/>
                <a:gd name="T13" fmla="*/ 0 h 32"/>
                <a:gd name="T14" fmla="*/ 112 w 736"/>
                <a:gd name="T15" fmla="*/ 0 h 32"/>
                <a:gd name="T16" fmla="*/ 144 w 736"/>
                <a:gd name="T17" fmla="*/ 0 h 32"/>
                <a:gd name="T18" fmla="*/ 160 w 736"/>
                <a:gd name="T19" fmla="*/ 16 h 32"/>
                <a:gd name="T20" fmla="*/ 144 w 736"/>
                <a:gd name="T21" fmla="*/ 32 h 32"/>
                <a:gd name="T22" fmla="*/ 112 w 736"/>
                <a:gd name="T23" fmla="*/ 32 h 32"/>
                <a:gd name="T24" fmla="*/ 96 w 736"/>
                <a:gd name="T25" fmla="*/ 16 h 32"/>
                <a:gd name="T26" fmla="*/ 112 w 736"/>
                <a:gd name="T27" fmla="*/ 0 h 32"/>
                <a:gd name="T28" fmla="*/ 208 w 736"/>
                <a:gd name="T29" fmla="*/ 0 h 32"/>
                <a:gd name="T30" fmla="*/ 240 w 736"/>
                <a:gd name="T31" fmla="*/ 0 h 32"/>
                <a:gd name="T32" fmla="*/ 256 w 736"/>
                <a:gd name="T33" fmla="*/ 16 h 32"/>
                <a:gd name="T34" fmla="*/ 240 w 736"/>
                <a:gd name="T35" fmla="*/ 32 h 32"/>
                <a:gd name="T36" fmla="*/ 208 w 736"/>
                <a:gd name="T37" fmla="*/ 32 h 32"/>
                <a:gd name="T38" fmla="*/ 192 w 736"/>
                <a:gd name="T39" fmla="*/ 16 h 32"/>
                <a:gd name="T40" fmla="*/ 208 w 736"/>
                <a:gd name="T41" fmla="*/ 0 h 32"/>
                <a:gd name="T42" fmla="*/ 304 w 736"/>
                <a:gd name="T43" fmla="*/ 0 h 32"/>
                <a:gd name="T44" fmla="*/ 336 w 736"/>
                <a:gd name="T45" fmla="*/ 0 h 32"/>
                <a:gd name="T46" fmla="*/ 352 w 736"/>
                <a:gd name="T47" fmla="*/ 16 h 32"/>
                <a:gd name="T48" fmla="*/ 336 w 736"/>
                <a:gd name="T49" fmla="*/ 32 h 32"/>
                <a:gd name="T50" fmla="*/ 304 w 736"/>
                <a:gd name="T51" fmla="*/ 32 h 32"/>
                <a:gd name="T52" fmla="*/ 288 w 736"/>
                <a:gd name="T53" fmla="*/ 16 h 32"/>
                <a:gd name="T54" fmla="*/ 304 w 736"/>
                <a:gd name="T55" fmla="*/ 0 h 32"/>
                <a:gd name="T56" fmla="*/ 400 w 736"/>
                <a:gd name="T57" fmla="*/ 0 h 32"/>
                <a:gd name="T58" fmla="*/ 432 w 736"/>
                <a:gd name="T59" fmla="*/ 0 h 32"/>
                <a:gd name="T60" fmla="*/ 448 w 736"/>
                <a:gd name="T61" fmla="*/ 16 h 32"/>
                <a:gd name="T62" fmla="*/ 432 w 736"/>
                <a:gd name="T63" fmla="*/ 32 h 32"/>
                <a:gd name="T64" fmla="*/ 400 w 736"/>
                <a:gd name="T65" fmla="*/ 32 h 32"/>
                <a:gd name="T66" fmla="*/ 384 w 736"/>
                <a:gd name="T67" fmla="*/ 16 h 32"/>
                <a:gd name="T68" fmla="*/ 400 w 736"/>
                <a:gd name="T69" fmla="*/ 0 h 32"/>
                <a:gd name="T70" fmla="*/ 496 w 736"/>
                <a:gd name="T71" fmla="*/ 0 h 32"/>
                <a:gd name="T72" fmla="*/ 528 w 736"/>
                <a:gd name="T73" fmla="*/ 0 h 32"/>
                <a:gd name="T74" fmla="*/ 544 w 736"/>
                <a:gd name="T75" fmla="*/ 16 h 32"/>
                <a:gd name="T76" fmla="*/ 528 w 736"/>
                <a:gd name="T77" fmla="*/ 32 h 32"/>
                <a:gd name="T78" fmla="*/ 496 w 736"/>
                <a:gd name="T79" fmla="*/ 32 h 32"/>
                <a:gd name="T80" fmla="*/ 480 w 736"/>
                <a:gd name="T81" fmla="*/ 16 h 32"/>
                <a:gd name="T82" fmla="*/ 496 w 736"/>
                <a:gd name="T83" fmla="*/ 0 h 32"/>
                <a:gd name="T84" fmla="*/ 592 w 736"/>
                <a:gd name="T85" fmla="*/ 0 h 32"/>
                <a:gd name="T86" fmla="*/ 624 w 736"/>
                <a:gd name="T87" fmla="*/ 0 h 32"/>
                <a:gd name="T88" fmla="*/ 640 w 736"/>
                <a:gd name="T89" fmla="*/ 16 h 32"/>
                <a:gd name="T90" fmla="*/ 624 w 736"/>
                <a:gd name="T91" fmla="*/ 32 h 32"/>
                <a:gd name="T92" fmla="*/ 592 w 736"/>
                <a:gd name="T93" fmla="*/ 32 h 32"/>
                <a:gd name="T94" fmla="*/ 576 w 736"/>
                <a:gd name="T95" fmla="*/ 16 h 32"/>
                <a:gd name="T96" fmla="*/ 592 w 736"/>
                <a:gd name="T97" fmla="*/ 0 h 32"/>
                <a:gd name="T98" fmla="*/ 688 w 736"/>
                <a:gd name="T99" fmla="*/ 0 h 32"/>
                <a:gd name="T100" fmla="*/ 720 w 736"/>
                <a:gd name="T101" fmla="*/ 0 h 32"/>
                <a:gd name="T102" fmla="*/ 736 w 736"/>
                <a:gd name="T103" fmla="*/ 16 h 32"/>
                <a:gd name="T104" fmla="*/ 720 w 736"/>
                <a:gd name="T105" fmla="*/ 32 h 32"/>
                <a:gd name="T106" fmla="*/ 688 w 736"/>
                <a:gd name="T107" fmla="*/ 32 h 32"/>
                <a:gd name="T108" fmla="*/ 672 w 736"/>
                <a:gd name="T109" fmla="*/ 16 h 32"/>
                <a:gd name="T110" fmla="*/ 688 w 736"/>
                <a:gd name="T111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36" h="32">
                  <a:moveTo>
                    <a:pt x="16" y="0"/>
                  </a:moveTo>
                  <a:lnTo>
                    <a:pt x="48" y="0"/>
                  </a:lnTo>
                  <a:cubicBezTo>
                    <a:pt x="57" y="0"/>
                    <a:pt x="64" y="7"/>
                    <a:pt x="64" y="16"/>
                  </a:cubicBezTo>
                  <a:cubicBezTo>
                    <a:pt x="64" y="25"/>
                    <a:pt x="57" y="32"/>
                    <a:pt x="48" y="32"/>
                  </a:cubicBezTo>
                  <a:lnTo>
                    <a:pt x="16" y="32"/>
                  </a:lnTo>
                  <a:cubicBezTo>
                    <a:pt x="8" y="32"/>
                    <a:pt x="0" y="25"/>
                    <a:pt x="0" y="16"/>
                  </a:cubicBezTo>
                  <a:cubicBezTo>
                    <a:pt x="0" y="7"/>
                    <a:pt x="8" y="0"/>
                    <a:pt x="16" y="0"/>
                  </a:cubicBezTo>
                  <a:close/>
                  <a:moveTo>
                    <a:pt x="112" y="0"/>
                  </a:moveTo>
                  <a:lnTo>
                    <a:pt x="144" y="0"/>
                  </a:lnTo>
                  <a:cubicBezTo>
                    <a:pt x="153" y="0"/>
                    <a:pt x="160" y="7"/>
                    <a:pt x="160" y="16"/>
                  </a:cubicBezTo>
                  <a:cubicBezTo>
                    <a:pt x="160" y="25"/>
                    <a:pt x="153" y="32"/>
                    <a:pt x="144" y="32"/>
                  </a:cubicBezTo>
                  <a:lnTo>
                    <a:pt x="112" y="32"/>
                  </a:lnTo>
                  <a:cubicBezTo>
                    <a:pt x="104" y="32"/>
                    <a:pt x="96" y="25"/>
                    <a:pt x="96" y="16"/>
                  </a:cubicBezTo>
                  <a:cubicBezTo>
                    <a:pt x="96" y="7"/>
                    <a:pt x="104" y="0"/>
                    <a:pt x="112" y="0"/>
                  </a:cubicBezTo>
                  <a:close/>
                  <a:moveTo>
                    <a:pt x="208" y="0"/>
                  </a:moveTo>
                  <a:lnTo>
                    <a:pt x="240" y="0"/>
                  </a:lnTo>
                  <a:cubicBezTo>
                    <a:pt x="249" y="0"/>
                    <a:pt x="256" y="7"/>
                    <a:pt x="256" y="16"/>
                  </a:cubicBezTo>
                  <a:cubicBezTo>
                    <a:pt x="256" y="25"/>
                    <a:pt x="249" y="32"/>
                    <a:pt x="240" y="32"/>
                  </a:cubicBezTo>
                  <a:lnTo>
                    <a:pt x="208" y="32"/>
                  </a:lnTo>
                  <a:cubicBezTo>
                    <a:pt x="200" y="32"/>
                    <a:pt x="192" y="25"/>
                    <a:pt x="192" y="16"/>
                  </a:cubicBezTo>
                  <a:cubicBezTo>
                    <a:pt x="192" y="7"/>
                    <a:pt x="200" y="0"/>
                    <a:pt x="208" y="0"/>
                  </a:cubicBezTo>
                  <a:close/>
                  <a:moveTo>
                    <a:pt x="304" y="0"/>
                  </a:moveTo>
                  <a:lnTo>
                    <a:pt x="336" y="0"/>
                  </a:lnTo>
                  <a:cubicBezTo>
                    <a:pt x="345" y="0"/>
                    <a:pt x="352" y="7"/>
                    <a:pt x="352" y="16"/>
                  </a:cubicBezTo>
                  <a:cubicBezTo>
                    <a:pt x="352" y="25"/>
                    <a:pt x="345" y="32"/>
                    <a:pt x="336" y="32"/>
                  </a:cubicBezTo>
                  <a:lnTo>
                    <a:pt x="304" y="32"/>
                  </a:lnTo>
                  <a:cubicBezTo>
                    <a:pt x="296" y="32"/>
                    <a:pt x="288" y="25"/>
                    <a:pt x="288" y="16"/>
                  </a:cubicBezTo>
                  <a:cubicBezTo>
                    <a:pt x="288" y="7"/>
                    <a:pt x="296" y="0"/>
                    <a:pt x="304" y="0"/>
                  </a:cubicBezTo>
                  <a:close/>
                  <a:moveTo>
                    <a:pt x="400" y="0"/>
                  </a:moveTo>
                  <a:lnTo>
                    <a:pt x="432" y="0"/>
                  </a:lnTo>
                  <a:cubicBezTo>
                    <a:pt x="441" y="0"/>
                    <a:pt x="448" y="7"/>
                    <a:pt x="448" y="16"/>
                  </a:cubicBezTo>
                  <a:cubicBezTo>
                    <a:pt x="448" y="25"/>
                    <a:pt x="441" y="32"/>
                    <a:pt x="432" y="32"/>
                  </a:cubicBezTo>
                  <a:lnTo>
                    <a:pt x="400" y="32"/>
                  </a:lnTo>
                  <a:cubicBezTo>
                    <a:pt x="392" y="32"/>
                    <a:pt x="384" y="25"/>
                    <a:pt x="384" y="16"/>
                  </a:cubicBezTo>
                  <a:cubicBezTo>
                    <a:pt x="384" y="7"/>
                    <a:pt x="392" y="0"/>
                    <a:pt x="400" y="0"/>
                  </a:cubicBezTo>
                  <a:close/>
                  <a:moveTo>
                    <a:pt x="496" y="0"/>
                  </a:moveTo>
                  <a:lnTo>
                    <a:pt x="528" y="0"/>
                  </a:lnTo>
                  <a:cubicBezTo>
                    <a:pt x="537" y="0"/>
                    <a:pt x="544" y="7"/>
                    <a:pt x="544" y="16"/>
                  </a:cubicBezTo>
                  <a:cubicBezTo>
                    <a:pt x="544" y="25"/>
                    <a:pt x="537" y="32"/>
                    <a:pt x="528" y="32"/>
                  </a:cubicBezTo>
                  <a:lnTo>
                    <a:pt x="496" y="32"/>
                  </a:lnTo>
                  <a:cubicBezTo>
                    <a:pt x="488" y="32"/>
                    <a:pt x="480" y="25"/>
                    <a:pt x="480" y="16"/>
                  </a:cubicBezTo>
                  <a:cubicBezTo>
                    <a:pt x="480" y="7"/>
                    <a:pt x="488" y="0"/>
                    <a:pt x="496" y="0"/>
                  </a:cubicBezTo>
                  <a:close/>
                  <a:moveTo>
                    <a:pt x="592" y="0"/>
                  </a:moveTo>
                  <a:lnTo>
                    <a:pt x="624" y="0"/>
                  </a:lnTo>
                  <a:cubicBezTo>
                    <a:pt x="633" y="0"/>
                    <a:pt x="640" y="7"/>
                    <a:pt x="640" y="16"/>
                  </a:cubicBezTo>
                  <a:cubicBezTo>
                    <a:pt x="640" y="25"/>
                    <a:pt x="633" y="32"/>
                    <a:pt x="624" y="32"/>
                  </a:cubicBezTo>
                  <a:lnTo>
                    <a:pt x="592" y="32"/>
                  </a:lnTo>
                  <a:cubicBezTo>
                    <a:pt x="584" y="32"/>
                    <a:pt x="576" y="25"/>
                    <a:pt x="576" y="16"/>
                  </a:cubicBezTo>
                  <a:cubicBezTo>
                    <a:pt x="576" y="7"/>
                    <a:pt x="584" y="0"/>
                    <a:pt x="592" y="0"/>
                  </a:cubicBezTo>
                  <a:close/>
                  <a:moveTo>
                    <a:pt x="688" y="0"/>
                  </a:moveTo>
                  <a:lnTo>
                    <a:pt x="720" y="0"/>
                  </a:lnTo>
                  <a:cubicBezTo>
                    <a:pt x="729" y="0"/>
                    <a:pt x="736" y="7"/>
                    <a:pt x="736" y="16"/>
                  </a:cubicBezTo>
                  <a:cubicBezTo>
                    <a:pt x="736" y="25"/>
                    <a:pt x="729" y="32"/>
                    <a:pt x="720" y="32"/>
                  </a:cubicBezTo>
                  <a:lnTo>
                    <a:pt x="688" y="32"/>
                  </a:lnTo>
                  <a:cubicBezTo>
                    <a:pt x="680" y="32"/>
                    <a:pt x="672" y="25"/>
                    <a:pt x="672" y="16"/>
                  </a:cubicBezTo>
                  <a:cubicBezTo>
                    <a:pt x="672" y="7"/>
                    <a:pt x="680" y="0"/>
                    <a:pt x="688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2" name="Freeform 116"/>
            <p:cNvSpPr>
              <a:spLocks/>
            </p:cNvSpPr>
            <p:nvPr/>
          </p:nvSpPr>
          <p:spPr bwMode="auto">
            <a:xfrm>
              <a:off x="301" y="1779"/>
              <a:ext cx="31" cy="63"/>
            </a:xfrm>
            <a:custGeom>
              <a:avLst/>
              <a:gdLst>
                <a:gd name="T0" fmla="*/ 0 w 31"/>
                <a:gd name="T1" fmla="*/ 63 h 63"/>
                <a:gd name="T2" fmla="*/ 31 w 31"/>
                <a:gd name="T3" fmla="*/ 31 h 63"/>
                <a:gd name="T4" fmla="*/ 0 w 31"/>
                <a:gd name="T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63">
                  <a:moveTo>
                    <a:pt x="0" y="63"/>
                  </a:moveTo>
                  <a:lnTo>
                    <a:pt x="31" y="31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3" name="Freeform 117"/>
            <p:cNvSpPr>
              <a:spLocks noEditPoints="1"/>
            </p:cNvSpPr>
            <p:nvPr/>
          </p:nvSpPr>
          <p:spPr bwMode="auto">
            <a:xfrm>
              <a:off x="508" y="1615"/>
              <a:ext cx="119" cy="120"/>
            </a:xfrm>
            <a:custGeom>
              <a:avLst/>
              <a:gdLst>
                <a:gd name="T0" fmla="*/ 6 w 329"/>
                <a:gd name="T1" fmla="*/ 301 h 330"/>
                <a:gd name="T2" fmla="*/ 29 w 329"/>
                <a:gd name="T3" fmla="*/ 278 h 330"/>
                <a:gd name="T4" fmla="*/ 51 w 329"/>
                <a:gd name="T5" fmla="*/ 278 h 330"/>
                <a:gd name="T6" fmla="*/ 51 w 329"/>
                <a:gd name="T7" fmla="*/ 301 h 330"/>
                <a:gd name="T8" fmla="*/ 29 w 329"/>
                <a:gd name="T9" fmla="*/ 323 h 330"/>
                <a:gd name="T10" fmla="*/ 6 w 329"/>
                <a:gd name="T11" fmla="*/ 323 h 330"/>
                <a:gd name="T12" fmla="*/ 6 w 329"/>
                <a:gd name="T13" fmla="*/ 301 h 330"/>
                <a:gd name="T14" fmla="*/ 74 w 329"/>
                <a:gd name="T15" fmla="*/ 233 h 330"/>
                <a:gd name="T16" fmla="*/ 96 w 329"/>
                <a:gd name="T17" fmla="*/ 210 h 330"/>
                <a:gd name="T18" fmla="*/ 119 w 329"/>
                <a:gd name="T19" fmla="*/ 210 h 330"/>
                <a:gd name="T20" fmla="*/ 119 w 329"/>
                <a:gd name="T21" fmla="*/ 233 h 330"/>
                <a:gd name="T22" fmla="*/ 96 w 329"/>
                <a:gd name="T23" fmla="*/ 256 h 330"/>
                <a:gd name="T24" fmla="*/ 74 w 329"/>
                <a:gd name="T25" fmla="*/ 256 h 330"/>
                <a:gd name="T26" fmla="*/ 74 w 329"/>
                <a:gd name="T27" fmla="*/ 233 h 330"/>
                <a:gd name="T28" fmla="*/ 142 w 329"/>
                <a:gd name="T29" fmla="*/ 165 h 330"/>
                <a:gd name="T30" fmla="*/ 164 w 329"/>
                <a:gd name="T31" fmla="*/ 142 h 330"/>
                <a:gd name="T32" fmla="*/ 187 w 329"/>
                <a:gd name="T33" fmla="*/ 142 h 330"/>
                <a:gd name="T34" fmla="*/ 187 w 329"/>
                <a:gd name="T35" fmla="*/ 165 h 330"/>
                <a:gd name="T36" fmla="*/ 164 w 329"/>
                <a:gd name="T37" fmla="*/ 188 h 330"/>
                <a:gd name="T38" fmla="*/ 142 w 329"/>
                <a:gd name="T39" fmla="*/ 188 h 330"/>
                <a:gd name="T40" fmla="*/ 142 w 329"/>
                <a:gd name="T41" fmla="*/ 165 h 330"/>
                <a:gd name="T42" fmla="*/ 210 w 329"/>
                <a:gd name="T43" fmla="*/ 97 h 330"/>
                <a:gd name="T44" fmla="*/ 232 w 329"/>
                <a:gd name="T45" fmla="*/ 75 h 330"/>
                <a:gd name="T46" fmla="*/ 255 w 329"/>
                <a:gd name="T47" fmla="*/ 75 h 330"/>
                <a:gd name="T48" fmla="*/ 255 w 329"/>
                <a:gd name="T49" fmla="*/ 97 h 330"/>
                <a:gd name="T50" fmla="*/ 232 w 329"/>
                <a:gd name="T51" fmla="*/ 120 h 330"/>
                <a:gd name="T52" fmla="*/ 210 w 329"/>
                <a:gd name="T53" fmla="*/ 120 h 330"/>
                <a:gd name="T54" fmla="*/ 210 w 329"/>
                <a:gd name="T55" fmla="*/ 97 h 330"/>
                <a:gd name="T56" fmla="*/ 277 w 329"/>
                <a:gd name="T57" fmla="*/ 29 h 330"/>
                <a:gd name="T58" fmla="*/ 300 w 329"/>
                <a:gd name="T59" fmla="*/ 7 h 330"/>
                <a:gd name="T60" fmla="*/ 323 w 329"/>
                <a:gd name="T61" fmla="*/ 7 h 330"/>
                <a:gd name="T62" fmla="*/ 323 w 329"/>
                <a:gd name="T63" fmla="*/ 29 h 330"/>
                <a:gd name="T64" fmla="*/ 300 w 329"/>
                <a:gd name="T65" fmla="*/ 52 h 330"/>
                <a:gd name="T66" fmla="*/ 277 w 329"/>
                <a:gd name="T67" fmla="*/ 52 h 330"/>
                <a:gd name="T68" fmla="*/ 277 w 329"/>
                <a:gd name="T69" fmla="*/ 29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29" h="330">
                  <a:moveTo>
                    <a:pt x="6" y="301"/>
                  </a:moveTo>
                  <a:lnTo>
                    <a:pt x="29" y="278"/>
                  </a:lnTo>
                  <a:cubicBezTo>
                    <a:pt x="35" y="272"/>
                    <a:pt x="45" y="272"/>
                    <a:pt x="51" y="278"/>
                  </a:cubicBezTo>
                  <a:cubicBezTo>
                    <a:pt x="57" y="284"/>
                    <a:pt x="57" y="295"/>
                    <a:pt x="51" y="301"/>
                  </a:cubicBezTo>
                  <a:lnTo>
                    <a:pt x="29" y="323"/>
                  </a:lnTo>
                  <a:cubicBezTo>
                    <a:pt x="22" y="330"/>
                    <a:pt x="12" y="330"/>
                    <a:pt x="6" y="323"/>
                  </a:cubicBezTo>
                  <a:cubicBezTo>
                    <a:pt x="0" y="317"/>
                    <a:pt x="0" y="307"/>
                    <a:pt x="6" y="301"/>
                  </a:cubicBezTo>
                  <a:close/>
                  <a:moveTo>
                    <a:pt x="74" y="233"/>
                  </a:moveTo>
                  <a:lnTo>
                    <a:pt x="96" y="210"/>
                  </a:lnTo>
                  <a:cubicBezTo>
                    <a:pt x="103" y="204"/>
                    <a:pt x="113" y="204"/>
                    <a:pt x="119" y="210"/>
                  </a:cubicBezTo>
                  <a:cubicBezTo>
                    <a:pt x="125" y="217"/>
                    <a:pt x="125" y="227"/>
                    <a:pt x="119" y="233"/>
                  </a:cubicBezTo>
                  <a:lnTo>
                    <a:pt x="96" y="256"/>
                  </a:lnTo>
                  <a:cubicBezTo>
                    <a:pt x="90" y="262"/>
                    <a:pt x="80" y="262"/>
                    <a:pt x="74" y="256"/>
                  </a:cubicBezTo>
                  <a:cubicBezTo>
                    <a:pt x="68" y="249"/>
                    <a:pt x="68" y="239"/>
                    <a:pt x="74" y="233"/>
                  </a:cubicBezTo>
                  <a:close/>
                  <a:moveTo>
                    <a:pt x="142" y="165"/>
                  </a:moveTo>
                  <a:lnTo>
                    <a:pt x="164" y="142"/>
                  </a:lnTo>
                  <a:cubicBezTo>
                    <a:pt x="171" y="136"/>
                    <a:pt x="181" y="136"/>
                    <a:pt x="187" y="142"/>
                  </a:cubicBezTo>
                  <a:cubicBezTo>
                    <a:pt x="193" y="149"/>
                    <a:pt x="193" y="159"/>
                    <a:pt x="187" y="165"/>
                  </a:cubicBezTo>
                  <a:lnTo>
                    <a:pt x="164" y="188"/>
                  </a:lnTo>
                  <a:cubicBezTo>
                    <a:pt x="158" y="194"/>
                    <a:pt x="148" y="194"/>
                    <a:pt x="142" y="188"/>
                  </a:cubicBezTo>
                  <a:cubicBezTo>
                    <a:pt x="135" y="181"/>
                    <a:pt x="135" y="171"/>
                    <a:pt x="142" y="165"/>
                  </a:cubicBezTo>
                  <a:close/>
                  <a:moveTo>
                    <a:pt x="210" y="97"/>
                  </a:moveTo>
                  <a:lnTo>
                    <a:pt x="232" y="75"/>
                  </a:lnTo>
                  <a:cubicBezTo>
                    <a:pt x="238" y="68"/>
                    <a:pt x="249" y="68"/>
                    <a:pt x="255" y="75"/>
                  </a:cubicBezTo>
                  <a:cubicBezTo>
                    <a:pt x="261" y="81"/>
                    <a:pt x="261" y="91"/>
                    <a:pt x="255" y="97"/>
                  </a:cubicBezTo>
                  <a:lnTo>
                    <a:pt x="232" y="120"/>
                  </a:lnTo>
                  <a:cubicBezTo>
                    <a:pt x="226" y="126"/>
                    <a:pt x="216" y="126"/>
                    <a:pt x="210" y="120"/>
                  </a:cubicBezTo>
                  <a:cubicBezTo>
                    <a:pt x="203" y="114"/>
                    <a:pt x="203" y="103"/>
                    <a:pt x="210" y="97"/>
                  </a:cubicBezTo>
                  <a:close/>
                  <a:moveTo>
                    <a:pt x="277" y="29"/>
                  </a:moveTo>
                  <a:lnTo>
                    <a:pt x="300" y="7"/>
                  </a:lnTo>
                  <a:cubicBezTo>
                    <a:pt x="306" y="0"/>
                    <a:pt x="316" y="0"/>
                    <a:pt x="323" y="7"/>
                  </a:cubicBezTo>
                  <a:cubicBezTo>
                    <a:pt x="329" y="13"/>
                    <a:pt x="329" y="23"/>
                    <a:pt x="323" y="29"/>
                  </a:cubicBezTo>
                  <a:lnTo>
                    <a:pt x="300" y="52"/>
                  </a:lnTo>
                  <a:cubicBezTo>
                    <a:pt x="294" y="58"/>
                    <a:pt x="284" y="58"/>
                    <a:pt x="277" y="52"/>
                  </a:cubicBezTo>
                  <a:cubicBezTo>
                    <a:pt x="271" y="46"/>
                    <a:pt x="271" y="36"/>
                    <a:pt x="277" y="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4" name="Freeform 118"/>
            <p:cNvSpPr>
              <a:spLocks/>
            </p:cNvSpPr>
            <p:nvPr/>
          </p:nvSpPr>
          <p:spPr bwMode="auto">
            <a:xfrm>
              <a:off x="592" y="1607"/>
              <a:ext cx="44" cy="44"/>
            </a:xfrm>
            <a:custGeom>
              <a:avLst/>
              <a:gdLst>
                <a:gd name="T0" fmla="*/ 44 w 44"/>
                <a:gd name="T1" fmla="*/ 44 h 44"/>
                <a:gd name="T2" fmla="*/ 44 w 44"/>
                <a:gd name="T3" fmla="*/ 0 h 44"/>
                <a:gd name="T4" fmla="*/ 0 w 44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44">
                  <a:moveTo>
                    <a:pt x="44" y="44"/>
                  </a:moveTo>
                  <a:lnTo>
                    <a:pt x="44" y="0"/>
                  </a:lnTo>
                  <a:lnTo>
                    <a:pt x="0" y="0"/>
                  </a:lnTo>
                </a:path>
              </a:pathLst>
            </a:custGeom>
            <a:noFill/>
            <a:ln w="17463" cap="rnd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5" name="Line 119"/>
            <p:cNvSpPr>
              <a:spLocks noChangeShapeType="1"/>
            </p:cNvSpPr>
            <p:nvPr/>
          </p:nvSpPr>
          <p:spPr bwMode="auto">
            <a:xfrm>
              <a:off x="439" y="923"/>
              <a:ext cx="3" cy="778"/>
            </a:xfrm>
            <a:prstGeom prst="line">
              <a:avLst/>
            </a:pr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6" name="Freeform 120"/>
            <p:cNvSpPr>
              <a:spLocks/>
            </p:cNvSpPr>
            <p:nvPr/>
          </p:nvSpPr>
          <p:spPr bwMode="auto">
            <a:xfrm>
              <a:off x="406" y="1664"/>
              <a:ext cx="72" cy="37"/>
            </a:xfrm>
            <a:custGeom>
              <a:avLst/>
              <a:gdLst>
                <a:gd name="T0" fmla="*/ 0 w 72"/>
                <a:gd name="T1" fmla="*/ 1 h 37"/>
                <a:gd name="T2" fmla="*/ 36 w 72"/>
                <a:gd name="T3" fmla="*/ 37 h 37"/>
                <a:gd name="T4" fmla="*/ 72 w 7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2" h="37">
                  <a:moveTo>
                    <a:pt x="0" y="1"/>
                  </a:moveTo>
                  <a:lnTo>
                    <a:pt x="36" y="37"/>
                  </a:lnTo>
                  <a:lnTo>
                    <a:pt x="72" y="0"/>
                  </a:lnTo>
                </a:path>
              </a:pathLst>
            </a:custGeom>
            <a:noFill/>
            <a:ln w="25400" cap="rnd">
              <a:solidFill>
                <a:srgbClr val="FF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7" name="Rectangle 121"/>
            <p:cNvSpPr>
              <a:spLocks noChangeArrowheads="1"/>
            </p:cNvSpPr>
            <p:nvPr/>
          </p:nvSpPr>
          <p:spPr bwMode="auto">
            <a:xfrm>
              <a:off x="111" y="1941"/>
              <a:ext cx="9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5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r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8" name="Rectangle 122"/>
            <p:cNvSpPr>
              <a:spLocks noChangeArrowheads="1"/>
            </p:cNvSpPr>
            <p:nvPr/>
          </p:nvSpPr>
          <p:spPr bwMode="auto">
            <a:xfrm>
              <a:off x="151" y="1994"/>
              <a:ext cx="87" cy="1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10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4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31" name="Tijdelijke aanduiding voor inhoud 2"/>
          <p:cNvSpPr txBox="1">
            <a:spLocks/>
          </p:cNvSpPr>
          <p:nvPr/>
        </p:nvSpPr>
        <p:spPr>
          <a:xfrm>
            <a:off x="4211267" y="4251640"/>
            <a:ext cx="4321884" cy="2717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dirty="0" smtClean="0">
                <a:solidFill>
                  <a:srgbClr val="FF0000"/>
                </a:solidFill>
              </a:rPr>
              <a:t>What if </a:t>
            </a:r>
            <a:r>
              <a:rPr lang="en-US" altLang="nl-NL" i="1" dirty="0" smtClean="0">
                <a:solidFill>
                  <a:srgbClr val="FF0000"/>
                </a:solidFill>
              </a:rPr>
              <a:t>v</a:t>
            </a:r>
            <a:r>
              <a:rPr lang="en-US" altLang="nl-NL" i="1" baseline="-25000" dirty="0" smtClean="0">
                <a:solidFill>
                  <a:srgbClr val="FF0000"/>
                </a:solidFill>
              </a:rPr>
              <a:t>i</a:t>
            </a:r>
            <a:r>
              <a:rPr lang="en-US" altLang="nl-NL" dirty="0" smtClean="0">
                <a:solidFill>
                  <a:srgbClr val="FF0000"/>
                </a:solidFill>
              </a:rPr>
              <a:t>-signals are correlated?</a:t>
            </a:r>
            <a:endParaRPr lang="en-US" i="1" baseline="-25000" dirty="0">
              <a:solidFill>
                <a:srgbClr val="FF0000"/>
              </a:solidFill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4356143" y="4642345"/>
            <a:ext cx="3601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 smtClean="0">
                <a:solidFill>
                  <a:srgbClr val="101073"/>
                </a:solidFill>
              </a:rPr>
              <a:t>[3] </a:t>
            </a:r>
            <a:r>
              <a:rPr lang="en-GB" sz="1200" dirty="0" smtClean="0">
                <a:solidFill>
                  <a:srgbClr val="101073"/>
                </a:solidFill>
              </a:rPr>
              <a:t>D. </a:t>
            </a:r>
            <a:r>
              <a:rPr lang="en-GB" sz="1200" dirty="0" err="1" smtClean="0">
                <a:solidFill>
                  <a:srgbClr val="101073"/>
                </a:solidFill>
              </a:rPr>
              <a:t>Materassi</a:t>
            </a:r>
            <a:r>
              <a:rPr lang="en-GB" sz="1200" dirty="0" smtClean="0">
                <a:solidFill>
                  <a:srgbClr val="101073"/>
                </a:solidFill>
              </a:rPr>
              <a:t> and M. </a:t>
            </a:r>
            <a:r>
              <a:rPr lang="en-GB" sz="1200" dirty="0" err="1" smtClean="0">
                <a:solidFill>
                  <a:srgbClr val="101073"/>
                </a:solidFill>
              </a:rPr>
              <a:t>Salapaka</a:t>
            </a:r>
            <a:r>
              <a:rPr lang="en-GB" sz="1200" dirty="0" smtClean="0">
                <a:solidFill>
                  <a:srgbClr val="101073"/>
                </a:solidFill>
              </a:rPr>
              <a:t>, </a:t>
            </a:r>
            <a:r>
              <a:rPr lang="en-GB" sz="1200" i="1" dirty="0" smtClean="0">
                <a:solidFill>
                  <a:srgbClr val="101073"/>
                </a:solidFill>
              </a:rPr>
              <a:t>Proc. CDC</a:t>
            </a:r>
            <a:r>
              <a:rPr lang="en-GB" sz="1200" dirty="0" smtClean="0">
                <a:solidFill>
                  <a:srgbClr val="101073"/>
                </a:solidFill>
              </a:rPr>
              <a:t>, 2015. </a:t>
            </a:r>
            <a:endParaRPr lang="en-GB" sz="1200" dirty="0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0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/>
              <a:t>Direct </a:t>
            </a:r>
            <a:r>
              <a:rPr lang="nl-NL" sz="2400" dirty="0" err="1" smtClean="0"/>
              <a:t>identification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>
                <a:solidFill>
                  <a:srgbClr val="101073"/>
                </a:solidFill>
              </a:rPr>
              <a:pPr/>
              <a:t>11</a:t>
            </a:fld>
            <a:endParaRPr lang="en-US" dirty="0">
              <a:solidFill>
                <a:srgbClr val="101073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394" y="456472"/>
            <a:ext cx="2602703" cy="16774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2951" y="1511725"/>
            <a:ext cx="313314" cy="223151"/>
          </a:xfrm>
          <a:prstGeom prst="rect">
            <a:avLst/>
          </a:prstGeom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938" y="1502274"/>
            <a:ext cx="4510702" cy="531584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="1" dirty="0" smtClean="0"/>
              <a:t>Direct </a:t>
            </a:r>
            <a:r>
              <a:rPr lang="en-US" b="1" dirty="0"/>
              <a:t>identification </a:t>
            </a:r>
            <a:r>
              <a:rPr lang="en-US" dirty="0"/>
              <a:t>of </a:t>
            </a:r>
            <a:r>
              <a:rPr lang="en-US" dirty="0" smtClean="0"/>
              <a:t>        can </a:t>
            </a:r>
            <a:r>
              <a:rPr lang="en-US" dirty="0"/>
              <a:t>be </a:t>
            </a:r>
            <a:r>
              <a:rPr lang="en-US" dirty="0" smtClean="0"/>
              <a:t>consistent </a:t>
            </a:r>
            <a:br>
              <a:rPr lang="en-US" dirty="0" smtClean="0"/>
            </a:br>
            <a:r>
              <a:rPr lang="en-US" dirty="0" smtClean="0"/>
              <a:t>provided that </a:t>
            </a:r>
            <a:r>
              <a:rPr lang="en-US" i="1" dirty="0" smtClean="0">
                <a:latin typeface="cmmi7" panose="020B0500000000000000" pitchFamily="34" charset="0"/>
              </a:rPr>
              <a:t>v</a:t>
            </a:r>
            <a:r>
              <a:rPr lang="en-US" i="1" baseline="-25000" dirty="0" smtClean="0">
                <a:latin typeface="cmmi7" panose="020B0500000000000000" pitchFamily="34" charset="0"/>
              </a:rPr>
              <a:t>1</a:t>
            </a:r>
            <a:r>
              <a:rPr lang="en-US" dirty="0" smtClean="0"/>
              <a:t> and</a:t>
            </a:r>
            <a:r>
              <a:rPr lang="en-US" i="1" dirty="0" smtClean="0"/>
              <a:t> </a:t>
            </a:r>
            <a:r>
              <a:rPr lang="en-US" i="1" dirty="0" smtClean="0">
                <a:latin typeface="cmmi7" panose="020B0500000000000000" pitchFamily="34" charset="0"/>
              </a:rPr>
              <a:t>v</a:t>
            </a:r>
            <a:r>
              <a:rPr lang="en-US" i="1" baseline="-25000" dirty="0" smtClean="0">
                <a:latin typeface="cmmi7" panose="020B0500000000000000" pitchFamily="34" charset="0"/>
              </a:rPr>
              <a:t>2</a:t>
            </a:r>
            <a:r>
              <a:rPr lang="en-US" i="1" baseline="-25000" dirty="0" smtClean="0"/>
              <a:t>  </a:t>
            </a:r>
            <a:r>
              <a:rPr lang="en-US" dirty="0" smtClean="0"/>
              <a:t>are uncorrelated</a:t>
            </a:r>
          </a:p>
          <a:p>
            <a:r>
              <a:rPr lang="en-US" dirty="0" smtClean="0"/>
              <a:t>         </a:t>
            </a:r>
            <a:endParaRPr lang="nl-NL" dirty="0"/>
          </a:p>
          <a:p>
            <a:pPr marL="0" lvl="2" indent="0">
              <a:buNone/>
            </a:pPr>
            <a:endParaRPr lang="nl-NL" baseline="30000" dirty="0">
              <a:solidFill>
                <a:srgbClr val="101073"/>
              </a:solidFill>
            </a:endParaRPr>
          </a:p>
          <a:p>
            <a:pPr marL="0" lvl="2" indent="0">
              <a:buNone/>
            </a:pPr>
            <a:endParaRPr lang="en-US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>
          <a:xfrm>
            <a:off x="609938" y="855490"/>
            <a:ext cx="3902795" cy="31932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dirty="0" smtClean="0"/>
              <a:t>Back to the (classical) closed-loop problem: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610439" y="2378359"/>
            <a:ext cx="7922712" cy="2040442"/>
            <a:chOff x="619610" y="2295338"/>
            <a:chExt cx="7922712" cy="2040442"/>
          </a:xfrm>
        </p:grpSpPr>
        <p:sp>
          <p:nvSpPr>
            <p:cNvPr id="12" name="Tijdelijke aanduiding voor inhoud 2"/>
            <p:cNvSpPr txBox="1">
              <a:spLocks/>
            </p:cNvSpPr>
            <p:nvPr/>
          </p:nvSpPr>
          <p:spPr>
            <a:xfrm>
              <a:off x="619610" y="2295338"/>
              <a:ext cx="7922712" cy="2040442"/>
            </a:xfrm>
            <a:prstGeom prst="rect">
              <a:avLst/>
            </a:prstGeom>
          </p:spPr>
          <p:txBody>
            <a:bodyPr vert="horz" lIns="0" tIns="0" rIns="0" bIns="0" rtlCol="0">
              <a:noAutofit/>
            </a:bodyPr>
            <a:lstStyle>
              <a:lvl1pPr marL="0" indent="0" algn="l" defTabSz="514350" rtl="0" eaLnBrk="1" latinLnBrk="0" hangingPunct="1">
                <a:lnSpc>
                  <a:spcPts val="1800"/>
                </a:lnSpc>
                <a:spcBef>
                  <a:spcPts val="413"/>
                </a:spcBef>
                <a:spcAft>
                  <a:spcPts val="413"/>
                </a:spcAft>
                <a:buFont typeface="Arial" panose="020B0604020202020204" pitchFamily="34" charset="0"/>
                <a:buNone/>
                <a:defRPr sz="16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514350" rtl="0" eaLnBrk="1" latinLnBrk="0" hangingPunct="1">
                <a:lnSpc>
                  <a:spcPts val="1800"/>
                </a:lnSpc>
                <a:spcBef>
                  <a:spcPts val="413"/>
                </a:spcBef>
                <a:spcAft>
                  <a:spcPts val="413"/>
                </a:spcAft>
                <a:buFont typeface="Arial" panose="020B0604020202020204" pitchFamily="34" charset="0"/>
                <a:buNone/>
                <a:defRPr sz="19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2pPr>
              <a:lvl3pPr marL="202500" indent="-202500" algn="l" defTabSz="514350" rtl="0" eaLnBrk="1" latinLnBrk="0" hangingPunct="1">
                <a:lnSpc>
                  <a:spcPts val="1800"/>
                </a:lnSpc>
                <a:spcBef>
                  <a:spcPts val="413"/>
                </a:spcBef>
                <a:buClr>
                  <a:schemeClr val="bg2"/>
                </a:buClr>
                <a:buSzPct val="100000"/>
                <a:buFont typeface="Arial" panose="020B0604020202020204" pitchFamily="34" charset="0"/>
                <a:buChar char="•"/>
                <a:defRPr sz="16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3pPr>
              <a:lvl4pPr marL="405000" indent="-202500" algn="l" defTabSz="514350" rtl="0" eaLnBrk="1" latinLnBrk="0" hangingPunct="1">
                <a:lnSpc>
                  <a:spcPts val="1650"/>
                </a:lnSpc>
                <a:spcBef>
                  <a:spcPts val="0"/>
                </a:spcBef>
                <a:buClr>
                  <a:schemeClr val="bg2"/>
                </a:buClr>
                <a:buFont typeface="Arial" panose="020B0604020202020204" pitchFamily="34" charset="0"/>
                <a:buChar char="•"/>
                <a:defRPr sz="150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4pPr>
              <a:lvl5pPr marL="607500" indent="-202500" algn="l" defTabSz="514350" rtl="0" eaLnBrk="1" latinLnBrk="0" hangingPunct="1">
                <a:lnSpc>
                  <a:spcPts val="1500"/>
                </a:lnSpc>
                <a:spcBef>
                  <a:spcPts val="0"/>
                </a:spcBef>
                <a:buFont typeface="Arial" panose="020B0604020202020204" pitchFamily="34" charset="0"/>
                <a:buChar char="•"/>
                <a:defRPr sz="1350" kern="1200">
                  <a:solidFill>
                    <a:schemeClr val="bg2"/>
                  </a:solidFill>
                  <a:latin typeface="+mn-lt"/>
                  <a:ea typeface="+mn-ea"/>
                  <a:cs typeface="+mn-cs"/>
                </a:defRPr>
              </a:lvl5pPr>
              <a:lvl6pPr marL="141446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67163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928813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185988" indent="-128588" algn="l" defTabSz="514350" rtl="0" eaLnBrk="1" latinLnBrk="0" hangingPunct="1">
                <a:lnSpc>
                  <a:spcPct val="90000"/>
                </a:lnSpc>
                <a:spcBef>
                  <a:spcPts val="281"/>
                </a:spcBef>
                <a:buFont typeface="Arial" panose="020B0604020202020204" pitchFamily="34" charset="0"/>
                <a:buChar char="•"/>
                <a:defRPr sz="1013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spcAft>
                  <a:spcPts val="1200"/>
                </a:spcAft>
              </a:pPr>
              <a:r>
                <a:rPr lang="en-US" b="1" dirty="0" smtClean="0"/>
                <a:t>In case of correlation between</a:t>
              </a:r>
              <a:r>
                <a:rPr lang="en-US" dirty="0" smtClean="0"/>
                <a:t> </a:t>
              </a:r>
              <a:r>
                <a:rPr lang="en-US" i="1" dirty="0" smtClean="0">
                  <a:latin typeface="cmmi7" panose="020B0500000000000000" pitchFamily="34" charset="0"/>
                </a:rPr>
                <a:t>v</a:t>
              </a:r>
              <a:r>
                <a:rPr lang="en-US" i="1" baseline="-25000" dirty="0" smtClean="0">
                  <a:latin typeface="cmmi7" panose="020B0500000000000000" pitchFamily="34" charset="0"/>
                </a:rPr>
                <a:t>1</a:t>
              </a:r>
              <a:r>
                <a:rPr lang="en-US" baseline="-25000" dirty="0" smtClean="0">
                  <a:latin typeface="+mj-lt"/>
                </a:rPr>
                <a:t> </a:t>
              </a:r>
              <a:r>
                <a:rPr lang="en-US" dirty="0" smtClean="0">
                  <a:latin typeface="+mj-lt"/>
                </a:rPr>
                <a:t>and </a:t>
              </a:r>
              <a:r>
                <a:rPr lang="en-US" i="1" dirty="0" smtClean="0">
                  <a:latin typeface="cmmi7" panose="020B0500000000000000" pitchFamily="34" charset="0"/>
                </a:rPr>
                <a:t>v</a:t>
              </a:r>
              <a:r>
                <a:rPr lang="en-US" i="1" baseline="-25000" dirty="0" smtClean="0">
                  <a:latin typeface="cmmi7" panose="020B0500000000000000" pitchFamily="34" charset="0"/>
                </a:rPr>
                <a:t>2 </a:t>
              </a:r>
              <a:r>
                <a:rPr lang="en-US" dirty="0" smtClean="0"/>
                <a:t>:  MIMO approach</a:t>
              </a:r>
              <a:br>
                <a:rPr lang="en-US" dirty="0" smtClean="0"/>
              </a:br>
              <a:r>
                <a:rPr lang="en-US" dirty="0" smtClean="0"/>
                <a:t>joint prediction of     </a:t>
              </a:r>
              <a:r>
                <a:rPr lang="en-US" i="1" dirty="0" smtClean="0">
                  <a:latin typeface="Sitka Small" panose="02000505000000020004" pitchFamily="2" charset="0"/>
                </a:rPr>
                <a:t>  </a:t>
              </a:r>
              <a:r>
                <a:rPr lang="en-US" dirty="0" smtClean="0"/>
                <a:t>and </a:t>
              </a:r>
              <a:r>
                <a:rPr lang="en-US" i="1" dirty="0" smtClean="0">
                  <a:latin typeface="Sitka Small" panose="02000505000000020004" pitchFamily="2" charset="0"/>
                </a:rPr>
                <a:t>      </a:t>
              </a:r>
              <a:r>
                <a:rPr lang="en-US" dirty="0" smtClean="0"/>
                <a:t>leads to ML results,           </a:t>
              </a:r>
              <a:endParaRPr lang="nl-NL" dirty="0" smtClean="0"/>
            </a:p>
            <a:p>
              <a:pPr marL="0" lvl="2" indent="0">
                <a:buFont typeface="Arial" panose="020B0604020202020204" pitchFamily="34" charset="0"/>
                <a:buNone/>
              </a:pPr>
              <a:endParaRPr lang="en-GB" sz="1800" dirty="0" smtClean="0"/>
            </a:p>
            <a:p>
              <a:pPr marL="0" lvl="2" indent="0">
                <a:buFont typeface="Arial" panose="020B0604020202020204" pitchFamily="34" charset="0"/>
                <a:buNone/>
              </a:pPr>
              <a:r>
                <a:rPr lang="en-GB" dirty="0" smtClean="0"/>
                <a:t>	</a:t>
              </a:r>
            </a:p>
            <a:p>
              <a:pPr marL="0" lvl="2" indent="0">
                <a:buFont typeface="Arial" panose="020B0604020202020204" pitchFamily="34" charset="0"/>
                <a:buNone/>
              </a:pPr>
              <a:endParaRPr lang="en-US" dirty="0" smtClean="0">
                <a:solidFill>
                  <a:srgbClr val="101073"/>
                </a:solidFill>
              </a:endParaRPr>
            </a:p>
            <a:p>
              <a:pPr marL="0" lvl="2" indent="0">
                <a:buFont typeface="Arial" panose="020B0604020202020204" pitchFamily="34" charset="0"/>
                <a:buNone/>
              </a:pPr>
              <a:r>
                <a:rPr lang="en-US" dirty="0" smtClean="0">
                  <a:solidFill>
                    <a:srgbClr val="101073"/>
                  </a:solidFill>
                </a:rPr>
                <a:t>Joint estimation of         </a:t>
              </a:r>
              <a:r>
                <a:rPr lang="en-US" dirty="0" smtClean="0">
                  <a:solidFill>
                    <a:srgbClr val="FF0000"/>
                  </a:solidFill>
                </a:rPr>
                <a:t>and         </a:t>
              </a:r>
              <a:r>
                <a:rPr lang="en-US" dirty="0" smtClean="0">
                  <a:solidFill>
                    <a:srgbClr val="101073"/>
                  </a:solidFill>
                </a:rPr>
                <a:t>:  Joint–direct method </a:t>
              </a:r>
              <a:r>
                <a:rPr lang="en-US" baseline="30000" dirty="0" smtClean="0">
                  <a:solidFill>
                    <a:srgbClr val="101073"/>
                  </a:solidFill>
                </a:rPr>
                <a:t>[1,2]</a:t>
              </a:r>
              <a:r>
                <a:rPr lang="en-US" dirty="0" smtClean="0">
                  <a:solidFill>
                    <a:srgbClr val="101073"/>
                  </a:solidFill>
                </a:rPr>
                <a:t> related to the classical </a:t>
              </a:r>
              <a:br>
                <a:rPr lang="en-US" dirty="0" smtClean="0">
                  <a:solidFill>
                    <a:srgbClr val="101073"/>
                  </a:solidFill>
                </a:rPr>
              </a:br>
              <a:r>
                <a:rPr lang="en-US" dirty="0" smtClean="0">
                  <a:solidFill>
                    <a:srgbClr val="101073"/>
                  </a:solidFill>
                </a:rPr>
                <a:t>joint-</a:t>
              </a:r>
              <a:r>
                <a:rPr lang="en-US" dirty="0" err="1" smtClean="0">
                  <a:solidFill>
                    <a:srgbClr val="101073"/>
                  </a:solidFill>
                </a:rPr>
                <a:t>io</a:t>
              </a:r>
              <a:r>
                <a:rPr lang="en-US" dirty="0" smtClean="0">
                  <a:solidFill>
                    <a:srgbClr val="101073"/>
                  </a:solidFill>
                </a:rPr>
                <a:t> method </a:t>
              </a:r>
              <a:r>
                <a:rPr lang="en-US" baseline="30000" dirty="0" smtClean="0">
                  <a:solidFill>
                    <a:srgbClr val="101073"/>
                  </a:solidFill>
                </a:rPr>
                <a:t>[3,4]</a:t>
              </a:r>
              <a:r>
                <a:rPr lang="en-US" dirty="0" smtClean="0">
                  <a:solidFill>
                    <a:srgbClr val="101073"/>
                  </a:solidFill>
                </a:rPr>
                <a:t> </a:t>
              </a:r>
              <a:endParaRPr lang="nl-NL" baseline="30000" dirty="0" smtClean="0">
                <a:solidFill>
                  <a:srgbClr val="101073"/>
                </a:solidFill>
              </a:endParaRPr>
            </a:p>
            <a:p>
              <a:pPr marL="0" lvl="2" indent="0">
                <a:buFont typeface="Arial" panose="020B0604020202020204" pitchFamily="34" charset="0"/>
                <a:buNone/>
              </a:pPr>
              <a:endParaRPr lang="nl-NL" baseline="30000" dirty="0" smtClean="0">
                <a:solidFill>
                  <a:srgbClr val="101073"/>
                </a:solidFill>
              </a:endParaRPr>
            </a:p>
            <a:p>
              <a:pPr marL="0" lvl="2" indent="0">
                <a:buFont typeface="Arial" panose="020B0604020202020204" pitchFamily="34" charset="0"/>
                <a:buNone/>
              </a:pPr>
              <a:endParaRPr lang="en-US" dirty="0"/>
            </a:p>
          </p:txBody>
        </p:sp>
        <p:pic>
          <p:nvPicPr>
            <p:cNvPr id="14" name="Picture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0287" y="2600437"/>
              <a:ext cx="240259" cy="122556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53303" y="2604780"/>
              <a:ext cx="237609" cy="11821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98980" y="3015526"/>
              <a:ext cx="4242307" cy="44815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91353" y="3791143"/>
              <a:ext cx="298386" cy="212520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01768" y="3791143"/>
              <a:ext cx="301606" cy="212520"/>
            </a:xfrm>
            <a:prstGeom prst="rect">
              <a:avLst/>
            </a:prstGeom>
          </p:spPr>
        </p:pic>
      </p:grpSp>
      <p:sp>
        <p:nvSpPr>
          <p:cNvPr id="19" name="TextBox 18"/>
          <p:cNvSpPr txBox="1"/>
          <p:nvPr/>
        </p:nvSpPr>
        <p:spPr>
          <a:xfrm>
            <a:off x="530888" y="4663241"/>
            <a:ext cx="75082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solidFill>
                  <a:srgbClr val="101073"/>
                </a:solidFill>
              </a:rPr>
              <a:t>[1] </a:t>
            </a:r>
            <a:r>
              <a:rPr lang="en-GB" sz="1200" dirty="0">
                <a:solidFill>
                  <a:srgbClr val="101073"/>
                </a:solidFill>
              </a:rPr>
              <a:t>P.M.J. Van den </a:t>
            </a:r>
            <a:r>
              <a:rPr lang="en-GB" sz="1200" dirty="0" smtClean="0">
                <a:solidFill>
                  <a:srgbClr val="101073"/>
                </a:solidFill>
              </a:rPr>
              <a:t>Hof et al. </a:t>
            </a:r>
            <a:r>
              <a:rPr lang="en-GB" sz="1200" i="1" dirty="0" smtClean="0">
                <a:solidFill>
                  <a:srgbClr val="101073"/>
                </a:solidFill>
              </a:rPr>
              <a:t>Proc</a:t>
            </a:r>
            <a:r>
              <a:rPr lang="en-GB" sz="1200" i="1" dirty="0">
                <a:solidFill>
                  <a:srgbClr val="101073"/>
                </a:solidFill>
              </a:rPr>
              <a:t>. 56</a:t>
            </a:r>
            <a:r>
              <a:rPr lang="en-GB" sz="1200" i="1" baseline="30000" dirty="0">
                <a:solidFill>
                  <a:srgbClr val="101073"/>
                </a:solidFill>
              </a:rPr>
              <a:t>th</a:t>
            </a:r>
            <a:r>
              <a:rPr lang="en-GB" sz="1200" i="1" dirty="0">
                <a:solidFill>
                  <a:srgbClr val="101073"/>
                </a:solidFill>
              </a:rPr>
              <a:t> IEEE CDC</a:t>
            </a:r>
            <a:r>
              <a:rPr lang="en-GB" sz="1200" dirty="0">
                <a:solidFill>
                  <a:srgbClr val="101073"/>
                </a:solidFill>
              </a:rPr>
              <a:t>, </a:t>
            </a:r>
            <a:r>
              <a:rPr lang="en-GB" sz="1200" dirty="0" smtClean="0">
                <a:solidFill>
                  <a:srgbClr val="101073"/>
                </a:solidFill>
              </a:rPr>
              <a:t>2017	       </a:t>
            </a:r>
            <a:r>
              <a:rPr lang="en-GB" sz="1200" baseline="30000" dirty="0" smtClean="0">
                <a:solidFill>
                  <a:srgbClr val="101073"/>
                </a:solidFill>
              </a:rPr>
              <a:t>[2</a:t>
            </a:r>
            <a:r>
              <a:rPr lang="en-GB" sz="1200" baseline="30000" dirty="0">
                <a:solidFill>
                  <a:srgbClr val="101073"/>
                </a:solidFill>
              </a:rPr>
              <a:t>] </a:t>
            </a:r>
            <a:r>
              <a:rPr lang="en-GB" sz="1200" dirty="0">
                <a:solidFill>
                  <a:srgbClr val="101073"/>
                </a:solidFill>
              </a:rPr>
              <a:t>H.H.M. Weerts et al., </a:t>
            </a:r>
            <a:r>
              <a:rPr lang="en-GB" sz="1200" i="1" dirty="0" err="1">
                <a:solidFill>
                  <a:srgbClr val="101073"/>
                </a:solidFill>
              </a:rPr>
              <a:t>Automatica</a:t>
            </a:r>
            <a:r>
              <a:rPr lang="en-GB" sz="1200" dirty="0">
                <a:solidFill>
                  <a:srgbClr val="101073"/>
                </a:solidFill>
              </a:rPr>
              <a:t>, </a:t>
            </a:r>
            <a:r>
              <a:rPr lang="en-GB" sz="1200" dirty="0" smtClean="0">
                <a:solidFill>
                  <a:srgbClr val="101073"/>
                </a:solidFill>
              </a:rPr>
              <a:t>Dec. 2018.</a:t>
            </a:r>
            <a:br>
              <a:rPr lang="en-GB" sz="1200" dirty="0" smtClean="0">
                <a:solidFill>
                  <a:srgbClr val="101073"/>
                </a:solidFill>
              </a:rPr>
            </a:br>
            <a:r>
              <a:rPr lang="en-GB" sz="1200" baseline="30000" dirty="0">
                <a:solidFill>
                  <a:srgbClr val="101073"/>
                </a:solidFill>
              </a:rPr>
              <a:t>[3] </a:t>
            </a:r>
            <a:r>
              <a:rPr lang="en-GB" sz="1200" dirty="0">
                <a:solidFill>
                  <a:srgbClr val="101073"/>
                </a:solidFill>
              </a:rPr>
              <a:t>T.S. Ng, G.C. Goodwin, B.D.O. Anderson, </a:t>
            </a:r>
            <a:r>
              <a:rPr lang="en-GB" sz="1200" i="1" dirty="0" err="1">
                <a:solidFill>
                  <a:srgbClr val="101073"/>
                </a:solidFill>
              </a:rPr>
              <a:t>Automatica</a:t>
            </a:r>
            <a:r>
              <a:rPr lang="en-GB" sz="1200" dirty="0">
                <a:solidFill>
                  <a:srgbClr val="101073"/>
                </a:solidFill>
              </a:rPr>
              <a:t>, </a:t>
            </a:r>
            <a:r>
              <a:rPr lang="en-GB" sz="1200" dirty="0" smtClean="0">
                <a:solidFill>
                  <a:srgbClr val="101073"/>
                </a:solidFill>
              </a:rPr>
              <a:t>1977     </a:t>
            </a:r>
            <a:r>
              <a:rPr lang="en-GB" sz="1200" baseline="30000" dirty="0" smtClean="0">
                <a:solidFill>
                  <a:srgbClr val="101073"/>
                </a:solidFill>
              </a:rPr>
              <a:t>[4</a:t>
            </a:r>
            <a:r>
              <a:rPr lang="en-GB" sz="1200" baseline="30000" dirty="0">
                <a:solidFill>
                  <a:srgbClr val="101073"/>
                </a:solidFill>
              </a:rPr>
              <a:t>] </a:t>
            </a:r>
            <a:r>
              <a:rPr lang="en-GB" sz="1200" dirty="0">
                <a:solidFill>
                  <a:srgbClr val="101073"/>
                </a:solidFill>
              </a:rPr>
              <a:t>B.D.O. Anderson and M. </a:t>
            </a:r>
            <a:r>
              <a:rPr lang="en-GB" sz="1200" dirty="0" err="1">
                <a:solidFill>
                  <a:srgbClr val="101073"/>
                </a:solidFill>
              </a:rPr>
              <a:t>Gevers</a:t>
            </a:r>
            <a:r>
              <a:rPr lang="en-GB" sz="1200" dirty="0">
                <a:solidFill>
                  <a:srgbClr val="101073"/>
                </a:solidFill>
              </a:rPr>
              <a:t>, </a:t>
            </a:r>
            <a:r>
              <a:rPr lang="en-GB" sz="1200" i="1" dirty="0" err="1">
                <a:solidFill>
                  <a:srgbClr val="101073"/>
                </a:solidFill>
              </a:rPr>
              <a:t>Automatica</a:t>
            </a:r>
            <a:r>
              <a:rPr lang="en-GB" sz="1200" dirty="0">
                <a:solidFill>
                  <a:srgbClr val="101073"/>
                </a:solidFill>
              </a:rPr>
              <a:t> 1982.</a:t>
            </a:r>
          </a:p>
        </p:txBody>
      </p:sp>
    </p:spTree>
    <p:extLst>
      <p:ext uri="{BB962C8B-B14F-4D97-AF65-F5344CB8AC3E}">
        <p14:creationId xmlns:p14="http://schemas.microsoft.com/office/powerpoint/2010/main" val="6532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350" y="1800633"/>
            <a:ext cx="2647950" cy="17907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11" y="1781583"/>
            <a:ext cx="2602703" cy="1677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72777" y="1399768"/>
            <a:ext cx="2909173" cy="247579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Handling </a:t>
            </a:r>
            <a:r>
              <a:rPr lang="nl-NL" sz="2400" dirty="0" err="1"/>
              <a:t>confounding</a:t>
            </a:r>
            <a:r>
              <a:rPr lang="nl-NL" sz="2400" dirty="0"/>
              <a:t> variables in </a:t>
            </a:r>
            <a:r>
              <a:rPr lang="nl-NL" sz="2400" dirty="0" err="1"/>
              <a:t>local</a:t>
            </a:r>
            <a:r>
              <a:rPr lang="nl-NL" sz="2400" dirty="0"/>
              <a:t> module </a:t>
            </a:r>
            <a:r>
              <a:rPr lang="nl-NL" sz="2400" dirty="0" err="1"/>
              <a:t>identificaiton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nl-NL" dirty="0" smtClean="0">
                <a:solidFill>
                  <a:srgbClr val="101073"/>
                </a:solidFill>
              </a:rPr>
              <a:t>Two types of confounding variables:</a:t>
            </a:r>
            <a:endParaRPr lang="en-US" dirty="0" smtClean="0">
              <a:solidFill>
                <a:srgbClr val="10107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12</a:t>
            </a:fld>
            <a:endParaRPr lang="en-US" dirty="0"/>
          </a:p>
        </p:txBody>
      </p:sp>
      <p:sp>
        <p:nvSpPr>
          <p:cNvPr id="246" name="Content Placeholder 2"/>
          <p:cNvSpPr txBox="1">
            <a:spLocks/>
          </p:cNvSpPr>
          <p:nvPr/>
        </p:nvSpPr>
        <p:spPr>
          <a:xfrm>
            <a:off x="5459457" y="1141382"/>
            <a:ext cx="2638888" cy="35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b="1" dirty="0" smtClean="0">
                <a:solidFill>
                  <a:srgbClr val="101073"/>
                </a:solidFill>
              </a:rPr>
              <a:t>Indirect confounding variable</a:t>
            </a:r>
            <a:endParaRPr lang="en-US" b="1" dirty="0" smtClean="0">
              <a:solidFill>
                <a:srgbClr val="101073"/>
              </a:solidFill>
            </a:endParaRPr>
          </a:p>
          <a:p>
            <a:endParaRPr lang="en-US" dirty="0"/>
          </a:p>
        </p:txBody>
      </p:sp>
      <p:sp>
        <p:nvSpPr>
          <p:cNvPr id="248" name="Content Placeholder 2"/>
          <p:cNvSpPr txBox="1">
            <a:spLocks/>
          </p:cNvSpPr>
          <p:nvPr/>
        </p:nvSpPr>
        <p:spPr>
          <a:xfrm>
            <a:off x="1278744" y="1141382"/>
            <a:ext cx="2433747" cy="35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b="1" dirty="0">
                <a:solidFill>
                  <a:srgbClr val="101073"/>
                </a:solidFill>
              </a:rPr>
              <a:t>D</a:t>
            </a:r>
            <a:r>
              <a:rPr lang="en-US" altLang="nl-NL" b="1" dirty="0" smtClean="0">
                <a:solidFill>
                  <a:srgbClr val="101073"/>
                </a:solidFill>
              </a:rPr>
              <a:t>irect confounding variable</a:t>
            </a:r>
            <a:endParaRPr lang="en-US" b="1" dirty="0" smtClean="0">
              <a:solidFill>
                <a:srgbClr val="101073"/>
              </a:solidFill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75191" y="1531392"/>
            <a:ext cx="2456588" cy="2233745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347678" y="3922765"/>
            <a:ext cx="2313247" cy="35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b="1" dirty="0" smtClean="0">
                <a:solidFill>
                  <a:srgbClr val="FF0000"/>
                </a:solidFill>
              </a:rPr>
              <a:t>Adding predicted outputs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22966" y="3922765"/>
            <a:ext cx="3229041" cy="35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b="1" dirty="0" smtClean="0">
                <a:solidFill>
                  <a:srgbClr val="FF0000"/>
                </a:solidFill>
              </a:rPr>
              <a:t>Adding predictor inputs (or outputs)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256" name="Tijdelijke aanduiding voor inhoud 2"/>
          <p:cNvSpPr txBox="1">
            <a:spLocks/>
          </p:cNvSpPr>
          <p:nvPr/>
        </p:nvSpPr>
        <p:spPr>
          <a:xfrm>
            <a:off x="2079403" y="4285544"/>
            <a:ext cx="5607271" cy="2507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b="1" dirty="0" smtClean="0">
                <a:solidFill>
                  <a:srgbClr val="002060"/>
                </a:solidFill>
              </a:rPr>
              <a:t>We can end up with a MIMO local identification problem.</a:t>
            </a:r>
            <a:endParaRPr lang="en-US" b="1" dirty="0" smtClean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1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" grpId="0"/>
      <p:bldP spid="248" grpId="0"/>
      <p:bldP spid="10" grpId="0"/>
      <p:bldP spid="11" grpId="0"/>
      <p:bldP spid="2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Handling </a:t>
            </a:r>
            <a:r>
              <a:rPr lang="nl-NL" sz="2400" dirty="0" err="1"/>
              <a:t>confounding</a:t>
            </a:r>
            <a:r>
              <a:rPr lang="nl-NL" sz="2400" dirty="0"/>
              <a:t> variables in </a:t>
            </a:r>
            <a:r>
              <a:rPr lang="nl-NL" sz="2400" dirty="0" err="1"/>
              <a:t>local</a:t>
            </a:r>
            <a:r>
              <a:rPr lang="nl-NL" sz="2400" dirty="0"/>
              <a:t> module </a:t>
            </a:r>
            <a:r>
              <a:rPr lang="nl-NL" sz="2400" dirty="0" err="1"/>
              <a:t>identificaiton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altLang="nl-NL" dirty="0" smtClean="0">
                <a:solidFill>
                  <a:srgbClr val="101073"/>
                </a:solidFill>
              </a:rPr>
              <a:t>Two types of confounding variables:</a:t>
            </a:r>
            <a:endParaRPr lang="en-US" dirty="0" smtClean="0">
              <a:solidFill>
                <a:srgbClr val="101073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13</a:t>
            </a:fld>
            <a:endParaRPr lang="en-US" dirty="0"/>
          </a:p>
        </p:txBody>
      </p:sp>
      <p:sp>
        <p:nvSpPr>
          <p:cNvPr id="246" name="Content Placeholder 2"/>
          <p:cNvSpPr txBox="1">
            <a:spLocks/>
          </p:cNvSpPr>
          <p:nvPr/>
        </p:nvSpPr>
        <p:spPr>
          <a:xfrm>
            <a:off x="5459457" y="1141382"/>
            <a:ext cx="2638888" cy="35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b="1" dirty="0" smtClean="0">
                <a:solidFill>
                  <a:srgbClr val="101073"/>
                </a:solidFill>
              </a:rPr>
              <a:t>Indirect confounding variable</a:t>
            </a:r>
            <a:endParaRPr lang="en-US" b="1" dirty="0" smtClean="0">
              <a:solidFill>
                <a:srgbClr val="101073"/>
              </a:solidFill>
            </a:endParaRPr>
          </a:p>
          <a:p>
            <a:endParaRPr lang="en-US" dirty="0"/>
          </a:p>
        </p:txBody>
      </p:sp>
      <p:sp>
        <p:nvSpPr>
          <p:cNvPr id="248" name="Content Placeholder 2"/>
          <p:cNvSpPr txBox="1">
            <a:spLocks/>
          </p:cNvSpPr>
          <p:nvPr/>
        </p:nvSpPr>
        <p:spPr>
          <a:xfrm>
            <a:off x="1184857" y="1141382"/>
            <a:ext cx="2638888" cy="35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b="1" dirty="0" smtClean="0">
                <a:solidFill>
                  <a:srgbClr val="101073"/>
                </a:solidFill>
              </a:rPr>
              <a:t>Indirect confounding variable</a:t>
            </a:r>
            <a:endParaRPr lang="en-US" b="1" dirty="0" smtClean="0">
              <a:solidFill>
                <a:srgbClr val="101073"/>
              </a:solidFill>
            </a:endParaRPr>
          </a:p>
          <a:p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75191" y="1531392"/>
            <a:ext cx="2456588" cy="22337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61" y="1781583"/>
            <a:ext cx="2602703" cy="167744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1347678" y="3922765"/>
            <a:ext cx="2313247" cy="3529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b="1" dirty="0" smtClean="0">
                <a:solidFill>
                  <a:srgbClr val="FF0000"/>
                </a:solidFill>
              </a:rPr>
              <a:t>Adding predicted outputs</a:t>
            </a:r>
            <a:endParaRPr lang="en-US" b="1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622966" y="3922765"/>
            <a:ext cx="2313247" cy="4494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b="1" dirty="0" smtClean="0">
                <a:solidFill>
                  <a:srgbClr val="FF0000"/>
                </a:solidFill>
              </a:rPr>
              <a:t>Adding predictor inputs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7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algorithm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/>
              <a:t>Start with output of target module as predicted output and its predictor inputs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Handle direct confounding variables for the predictor input and predicted output</a:t>
            </a:r>
          </a:p>
          <a:p>
            <a:pPr marL="545400" lvl="2" indent="-342900"/>
            <a:r>
              <a:rPr lang="en-US" dirty="0" smtClean="0"/>
              <a:t>Add the input to predicted outputs</a:t>
            </a:r>
          </a:p>
          <a:p>
            <a:pPr marL="545400" lvl="2" indent="-342900"/>
            <a:r>
              <a:rPr lang="en-US" dirty="0" smtClean="0"/>
              <a:t>Add the predicted inputs for the modified predicted outputs</a:t>
            </a:r>
          </a:p>
          <a:p>
            <a:pPr marL="545400" lvl="2" indent="-342900"/>
            <a:r>
              <a:rPr lang="en-US" dirty="0" smtClean="0"/>
              <a:t>Repeat step 2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dirty="0">
                <a:solidFill>
                  <a:srgbClr val="101073"/>
                </a:solidFill>
              </a:rPr>
              <a:t>Handle </a:t>
            </a:r>
            <a:r>
              <a:rPr lang="en-US" dirty="0" smtClean="0">
                <a:solidFill>
                  <a:srgbClr val="101073"/>
                </a:solidFill>
              </a:rPr>
              <a:t>indirect confounding </a:t>
            </a:r>
            <a:r>
              <a:rPr lang="en-US" dirty="0">
                <a:solidFill>
                  <a:srgbClr val="101073"/>
                </a:solidFill>
              </a:rPr>
              <a:t>variables for the </a:t>
            </a:r>
            <a:r>
              <a:rPr lang="en-US" dirty="0" smtClean="0">
                <a:solidFill>
                  <a:srgbClr val="101073"/>
                </a:solidFill>
              </a:rPr>
              <a:t>“only” predictor inputs </a:t>
            </a:r>
            <a:r>
              <a:rPr lang="en-US" dirty="0">
                <a:solidFill>
                  <a:srgbClr val="101073"/>
                </a:solidFill>
              </a:rPr>
              <a:t>and predicted </a:t>
            </a:r>
            <a:r>
              <a:rPr lang="en-US" dirty="0" smtClean="0">
                <a:solidFill>
                  <a:srgbClr val="101073"/>
                </a:solidFill>
              </a:rPr>
              <a:t>outputs</a:t>
            </a:r>
            <a:r>
              <a:rPr lang="en-US" dirty="0" smtClean="0"/>
              <a:t> </a:t>
            </a:r>
          </a:p>
          <a:p>
            <a:pPr marL="545400" lvl="2" indent="-342900"/>
            <a:r>
              <a:rPr lang="en-US" dirty="0" smtClean="0"/>
              <a:t>Add predictor inputs </a:t>
            </a: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95625" y="3108898"/>
            <a:ext cx="2628900" cy="13430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800225" y="3404173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90700" y="3794698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00225" y="4166772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24525" y="3556573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15000" y="3947098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8" y="3318899"/>
            <a:ext cx="313737" cy="1614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7" y="3695135"/>
            <a:ext cx="304896" cy="1705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7" y="4081498"/>
            <a:ext cx="274669" cy="1553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95" y="3471299"/>
            <a:ext cx="307332" cy="1537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95" y="3908480"/>
            <a:ext cx="307471" cy="173159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1800225" y="3404624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790700" y="3789483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5724525" y="3556573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376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9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0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1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4" dur="indefinite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7" presetClass="emph" presetSubtype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8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3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7" presetClass="emph" presetSubtype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tx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98" dur="indefinite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59163" y="2938214"/>
            <a:ext cx="2628900" cy="13430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4923511" y="3030875"/>
            <a:ext cx="741682" cy="423519"/>
          </a:xfrm>
          <a:prstGeom prst="rect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4798828" y="2992798"/>
                <a:ext cx="988061" cy="5007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𝐺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𝑗𝑖</m:t>
                          </m:r>
                        </m:sub>
                      </m:sSub>
                    </m:oMath>
                  </m:oMathPara>
                </a14:m>
                <a:endParaRPr lang="en-US" sz="2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8828" y="2992798"/>
                <a:ext cx="988061" cy="500715"/>
              </a:xfrm>
              <a:prstGeom prst="rect">
                <a:avLst/>
              </a:prstGeom>
              <a:blipFill rotWithShape="0">
                <a:blip r:embed="rId13"/>
                <a:stretch>
                  <a:fillRect b="-97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MIMO identification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Sets of signals: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predictor inputs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Only predicted outputs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Both predictor inputs and predicted outputs </a:t>
            </a:r>
            <a:r>
              <a:rPr lang="en-US" dirty="0" smtClean="0">
                <a:sym typeface="Wingdings" panose="05000000000000000000" pitchFamily="2" charset="2"/>
              </a:rPr>
              <a:t>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r>
              <a:rPr lang="en-US" b="1" dirty="0" smtClean="0"/>
              <a:t>Direct identification                          : </a:t>
            </a:r>
            <a:r>
              <a:rPr lang="en-US" dirty="0" smtClean="0"/>
              <a:t>Identification of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Ḡ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can be consistent with ML properties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24141" y="3226502"/>
                <a:ext cx="1400175" cy="7092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0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40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141" y="3226502"/>
                <a:ext cx="1400175" cy="70923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863763" y="3233489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854238" y="3624014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63763" y="3996088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88063" y="3385889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78538" y="3776414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56" y="3148215"/>
            <a:ext cx="313737" cy="1614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55" y="3524451"/>
            <a:ext cx="304896" cy="1705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155" y="3910814"/>
            <a:ext cx="274669" cy="1553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33" y="3300615"/>
            <a:ext cx="307332" cy="1537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333" y="3737796"/>
            <a:ext cx="307471" cy="173159"/>
          </a:xfrm>
          <a:prstGeom prst="rect">
            <a:avLst/>
          </a:prstGeom>
        </p:spPr>
      </p:pic>
      <p:sp>
        <p:nvSpPr>
          <p:cNvPr id="5" name="Right Brace 4"/>
          <p:cNvSpPr/>
          <p:nvPr/>
        </p:nvSpPr>
        <p:spPr>
          <a:xfrm>
            <a:off x="7513665" y="3147163"/>
            <a:ext cx="303223" cy="918952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Left Brace 5"/>
          <p:cNvSpPr/>
          <p:nvPr/>
        </p:nvSpPr>
        <p:spPr>
          <a:xfrm>
            <a:off x="1239874" y="3023939"/>
            <a:ext cx="193687" cy="113347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30" y="3543290"/>
            <a:ext cx="303771" cy="155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194" y="3543290"/>
            <a:ext cx="285902" cy="1769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244" y="2429243"/>
            <a:ext cx="1068561" cy="1981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413" y="1102304"/>
            <a:ext cx="734112" cy="1660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67" y="1447463"/>
            <a:ext cx="308238" cy="1567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676" y="1771353"/>
            <a:ext cx="307334" cy="175923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 flipV="1">
            <a:off x="5665193" y="2938214"/>
            <a:ext cx="849907" cy="208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ontent Placeholder 2"/>
          <p:cNvSpPr txBox="1">
            <a:spLocks/>
          </p:cNvSpPr>
          <p:nvPr/>
        </p:nvSpPr>
        <p:spPr>
          <a:xfrm>
            <a:off x="6555008" y="2811604"/>
            <a:ext cx="1418887" cy="32381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rgbClr val="FF0000"/>
                </a:solidFill>
              </a:rPr>
              <a:t>Target module</a:t>
            </a:r>
          </a:p>
        </p:txBody>
      </p:sp>
    </p:spTree>
    <p:extLst>
      <p:ext uri="{BB962C8B-B14F-4D97-AF65-F5344CB8AC3E}">
        <p14:creationId xmlns:p14="http://schemas.microsoft.com/office/powerpoint/2010/main" val="69572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33" grpId="0"/>
      <p:bldP spid="4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Selection of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Conditions required on selection of the additional predictor input to handle indirect confounding variable: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Non-modelled </a:t>
            </a:r>
            <a:r>
              <a:rPr lang="en-US" dirty="0"/>
              <a:t>disturbances on </a:t>
            </a:r>
            <a:r>
              <a:rPr lang="en-US" dirty="0" smtClean="0"/>
              <a:t>        and          are uncorrelated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50" dirty="0"/>
              <a:t>There are no direct or unmeasured paths from </a:t>
            </a:r>
            <a:r>
              <a:rPr lang="en-US" sz="1650" dirty="0" smtClean="0"/>
              <a:t>input of target module to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50" dirty="0"/>
          </a:p>
          <a:p>
            <a:pPr marL="285750" lvl="1" indent="-285750">
              <a:buFont typeface="Arial" panose="020B0604020202020204" pitchFamily="34" charset="0"/>
              <a:buChar char="•"/>
            </a:pPr>
            <a:r>
              <a:rPr lang="en-US" sz="1650" dirty="0" smtClean="0"/>
              <a:t>There </a:t>
            </a:r>
            <a:r>
              <a:rPr lang="en-US" sz="1650" dirty="0"/>
              <a:t>are no direct or unmeasured paths </a:t>
            </a:r>
            <a:r>
              <a:rPr lang="en-US" sz="1650" dirty="0" smtClean="0"/>
              <a:t>from output of target module to</a:t>
            </a:r>
          </a:p>
          <a:p>
            <a:pPr marL="285750" lvl="1" indent="-285750">
              <a:buFont typeface="Arial" panose="020B0604020202020204" pitchFamily="34" charset="0"/>
              <a:buChar char="•"/>
            </a:pPr>
            <a:endParaRPr lang="en-US" sz="16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16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763" y="304099"/>
            <a:ext cx="385282" cy="2216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863" y="1699509"/>
            <a:ext cx="276004" cy="15879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389" y="1697243"/>
            <a:ext cx="316465" cy="1645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6588" y="2347209"/>
            <a:ext cx="276004" cy="15879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590" y="3004434"/>
            <a:ext cx="276004" cy="1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68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724" y="786783"/>
            <a:ext cx="6288751" cy="3749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 input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User selection case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Minimum measurements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98173" y="3867139"/>
                <a:ext cx="527685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>
                  <a:lnSpc>
                    <a:spcPts val="1800"/>
                  </a:lnSpc>
                  <a:spcBef>
                    <a:spcPts val="413"/>
                  </a:spcBef>
                  <a:spcAft>
                    <a:spcPts val="413"/>
                  </a:spcAft>
                </a:pPr>
                <a:r>
                  <a:rPr lang="en-US" sz="1650" dirty="0" smtClean="0">
                    <a:solidFill>
                      <a:schemeClr val="bg2"/>
                    </a:solidFill>
                  </a:rPr>
                  <a:t>Network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1650" dirty="0">
                    <a:solidFill>
                      <a:schemeClr val="bg2"/>
                    </a:solidFill>
                  </a:rPr>
                  <a:t>correlated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5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nl-NL" sz="1650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nl-NL" sz="1650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 correlated </a:t>
                </a:r>
                <a:r>
                  <a:rPr lang="en-US" sz="1650" dirty="0">
                    <a:solidFill>
                      <a:schemeClr val="bg2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. </a:t>
                </a:r>
                <a:endParaRPr lang="en-US" sz="165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173" y="3867139"/>
                <a:ext cx="5276850" cy="553998"/>
              </a:xfrm>
              <a:prstGeom prst="rect">
                <a:avLst/>
              </a:prstGeom>
              <a:blipFill rotWithShape="0">
                <a:blip r:embed="rId4"/>
                <a:stretch>
                  <a:fillRect l="-694" t="-659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7743106"/>
              </p:ext>
            </p:extLst>
          </p:nvPr>
        </p:nvGraphicFramePr>
        <p:xfrm>
          <a:off x="4826000" y="30480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914400" imgH="198720" progId="Equation.DSMT4">
                  <p:embed/>
                </p:oleObj>
              </mc:Choice>
              <mc:Fallback>
                <p:oleObj name="Equation" r:id="rId5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26000" y="30480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9535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3642" y="749242"/>
            <a:ext cx="1702155" cy="3749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input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include all in-neighbors of the </a:t>
            </a:r>
          </a:p>
          <a:p>
            <a:r>
              <a:rPr lang="en-US" dirty="0" smtClean="0"/>
              <a:t>predicted outputs as predictor inputs</a:t>
            </a:r>
          </a:p>
          <a:p>
            <a:endParaRPr lang="en-US" dirty="0"/>
          </a:p>
          <a:p>
            <a:r>
              <a:rPr lang="en-US" dirty="0" smtClean="0"/>
              <a:t>Maximum use of information in the signals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  Handling direct confounding variable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  Handling indirect confounding </a:t>
            </a:r>
            <a:r>
              <a:rPr lang="en-US" dirty="0">
                <a:solidFill>
                  <a:srgbClr val="FF0000"/>
                </a:solidFill>
              </a:rPr>
              <a:t>variable</a:t>
            </a:r>
          </a:p>
          <a:p>
            <a:endParaRPr lang="en-US" b="1" dirty="0" smtClean="0"/>
          </a:p>
          <a:p>
            <a:r>
              <a:rPr lang="en-US" b="1" dirty="0" smtClean="0"/>
              <a:t>Direct identification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18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51787" y="751523"/>
            <a:ext cx="4687215" cy="374937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45" y="2322563"/>
            <a:ext cx="2953143" cy="258671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044" y="2325060"/>
            <a:ext cx="3221343" cy="259682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937" y="4084705"/>
            <a:ext cx="1068561" cy="1981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629227" y="3807706"/>
                <a:ext cx="527685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>
                  <a:lnSpc>
                    <a:spcPts val="1800"/>
                  </a:lnSpc>
                  <a:spcBef>
                    <a:spcPts val="413"/>
                  </a:spcBef>
                  <a:spcAft>
                    <a:spcPts val="413"/>
                  </a:spcAft>
                </a:pPr>
                <a:r>
                  <a:rPr lang="en-US" sz="1650" dirty="0" smtClean="0">
                    <a:solidFill>
                      <a:schemeClr val="bg2"/>
                    </a:solidFill>
                  </a:rPr>
                  <a:t>Network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1650" dirty="0">
                    <a:solidFill>
                      <a:schemeClr val="bg2"/>
                    </a:solidFill>
                  </a:rPr>
                  <a:t>correlated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5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nl-NL" sz="1650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nl-NL" sz="1650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 correlated </a:t>
                </a:r>
                <a:r>
                  <a:rPr lang="en-US" sz="1650" dirty="0">
                    <a:solidFill>
                      <a:schemeClr val="bg2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. </a:t>
                </a:r>
                <a:endParaRPr lang="en-US" sz="165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9227" y="3807706"/>
                <a:ext cx="5276850" cy="553998"/>
              </a:xfrm>
              <a:prstGeom prst="rect">
                <a:avLst/>
              </a:prstGeom>
              <a:blipFill rotWithShape="0">
                <a:blip r:embed="rId11"/>
                <a:stretch>
                  <a:fillRect l="-693" t="-7692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178" y="2328809"/>
            <a:ext cx="3489517" cy="2606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52629" y="749242"/>
            <a:ext cx="4687215" cy="3749374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6861831" y="2143125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8829258" y="1724025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436747" y="1247775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822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3" grpId="1" animBg="1"/>
      <p:bldP spid="29" grpId="0" animBg="1"/>
      <p:bldP spid="29" grpId="1" animBg="1"/>
      <p:bldP spid="30" grpId="0" animBg="1"/>
      <p:bldP spid="30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9623" y="739717"/>
            <a:ext cx="6246826" cy="3749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selection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user does not have access to all</a:t>
            </a:r>
          </a:p>
          <a:p>
            <a:r>
              <a:rPr lang="en-US" dirty="0" smtClean="0"/>
              <a:t>       node signals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Nearest in-neighbor that is accessible</a:t>
            </a:r>
          </a:p>
          <a:p>
            <a:r>
              <a:rPr lang="en-US" dirty="0"/>
              <a:t> </a:t>
            </a:r>
            <a:r>
              <a:rPr lang="en-US" dirty="0" smtClean="0"/>
              <a:t>     is included in predictor input.</a:t>
            </a:r>
          </a:p>
          <a:p>
            <a:endParaRPr lang="en-US" dirty="0"/>
          </a:p>
          <a:p>
            <a:r>
              <a:rPr lang="en-US" dirty="0" smtClean="0"/>
              <a:t>Maximum </a:t>
            </a:r>
            <a:r>
              <a:rPr lang="en-US" dirty="0"/>
              <a:t>use of </a:t>
            </a:r>
            <a:r>
              <a:rPr lang="en-US" dirty="0" smtClean="0"/>
              <a:t>user selected node signals</a:t>
            </a:r>
          </a:p>
          <a:p>
            <a:r>
              <a:rPr lang="en-US" dirty="0" smtClean="0"/>
              <a:t>(accessible signals selected).</a:t>
            </a:r>
          </a:p>
          <a:p>
            <a:endParaRPr lang="en-US" dirty="0"/>
          </a:p>
          <a:p>
            <a:endParaRPr lang="en-US" dirty="0"/>
          </a:p>
          <a:p>
            <a:endParaRPr lang="en-US" b="1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998173" y="3867139"/>
                <a:ext cx="527685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>
                  <a:lnSpc>
                    <a:spcPts val="1800"/>
                  </a:lnSpc>
                  <a:spcBef>
                    <a:spcPts val="413"/>
                  </a:spcBef>
                  <a:spcAft>
                    <a:spcPts val="413"/>
                  </a:spcAft>
                </a:pPr>
                <a:r>
                  <a:rPr lang="en-US" sz="1650" dirty="0" smtClean="0">
                    <a:solidFill>
                      <a:schemeClr val="bg2"/>
                    </a:solidFill>
                  </a:rPr>
                  <a:t>Network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1650" dirty="0">
                    <a:solidFill>
                      <a:schemeClr val="bg2"/>
                    </a:solidFill>
                  </a:rPr>
                  <a:t>correlated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5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nl-NL" sz="1650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nl-NL" sz="1650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 correlated </a:t>
                </a:r>
                <a:r>
                  <a:rPr lang="en-US" sz="1650" dirty="0">
                    <a:solidFill>
                      <a:schemeClr val="bg2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. Accessible nodes in yellow.</a:t>
                </a:r>
                <a:endParaRPr lang="en-US" sz="165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173" y="3867139"/>
                <a:ext cx="5276850" cy="553998"/>
              </a:xfrm>
              <a:prstGeom prst="rect">
                <a:avLst/>
              </a:prstGeom>
              <a:blipFill rotWithShape="0">
                <a:blip r:embed="rId3"/>
                <a:stretch>
                  <a:fillRect l="-694" t="-659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336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 – dynamic networks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600" y="888427"/>
            <a:ext cx="2590300" cy="281136"/>
          </a:xfrm>
        </p:spPr>
        <p:txBody>
          <a:bodyPr/>
          <a:lstStyle/>
          <a:p>
            <a:pPr marL="0" lvl="2" indent="0">
              <a:buNone/>
            </a:pPr>
            <a:r>
              <a:rPr lang="nl-NL" sz="1450" dirty="0" err="1"/>
              <a:t>Decentralized</a:t>
            </a:r>
            <a:r>
              <a:rPr lang="nl-NL" sz="1450" dirty="0"/>
              <a:t> </a:t>
            </a:r>
            <a:r>
              <a:rPr lang="nl-NL" sz="1450" dirty="0" err="1"/>
              <a:t>process</a:t>
            </a:r>
            <a:r>
              <a:rPr lang="nl-NL" sz="1450" dirty="0"/>
              <a:t> </a:t>
            </a:r>
            <a:r>
              <a:rPr lang="nl-NL" sz="1450" dirty="0" smtClean="0"/>
              <a:t>control</a:t>
            </a:r>
            <a:endParaRPr lang="nl-NL" sz="145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1284335"/>
            <a:ext cx="2229283" cy="130234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6035" y="2778592"/>
            <a:ext cx="2212848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>
                <a:solidFill>
                  <a:schemeClr val="bg2"/>
                </a:solidFill>
              </a:rPr>
              <a:t>Autonomous driving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151281"/>
            <a:ext cx="2097024" cy="123250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4314" y="4392990"/>
            <a:ext cx="73985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>
                <a:solidFill>
                  <a:schemeClr val="bg2"/>
                </a:solidFill>
              </a:rPr>
              <a:t>www.envidia.com</a:t>
            </a:r>
            <a:endParaRPr lang="en-US" sz="600" dirty="0">
              <a:solidFill>
                <a:schemeClr val="bg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4838" y="854092"/>
            <a:ext cx="1676400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>
                <a:solidFill>
                  <a:schemeClr val="bg2"/>
                </a:solidFill>
              </a:rPr>
              <a:t>Smart power grid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420805" y="2778592"/>
            <a:ext cx="1865376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>
                <a:solidFill>
                  <a:schemeClr val="bg2"/>
                </a:solidFill>
              </a:rPr>
              <a:t>Metabolic network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16667" y="2783911"/>
            <a:ext cx="2279904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dirty="0">
                <a:solidFill>
                  <a:schemeClr val="bg2"/>
                </a:solidFill>
              </a:rPr>
              <a:t>Hydrocarbon reservoirs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6316" y="1284335"/>
            <a:ext cx="2572103" cy="127679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3742" y="1294469"/>
            <a:ext cx="1356322" cy="127013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204389" y="2559351"/>
            <a:ext cx="789353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>
                <a:solidFill>
                  <a:schemeClr val="bg2"/>
                </a:solidFill>
              </a:rPr>
              <a:t>Pierre et al.  (2012</a:t>
            </a:r>
            <a:r>
              <a:rPr lang="nl-NL" sz="600" dirty="0" smtClean="0">
                <a:solidFill>
                  <a:schemeClr val="bg2"/>
                </a:solidFill>
              </a:rPr>
              <a:t>)</a:t>
            </a:r>
            <a:endParaRPr lang="nl-NL" sz="600" dirty="0">
              <a:solidFill>
                <a:schemeClr val="bg2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10017" y="3179872"/>
            <a:ext cx="1021151" cy="12095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696" y="3022719"/>
            <a:ext cx="2895257" cy="134221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3926660" y="4364938"/>
            <a:ext cx="633984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600" dirty="0">
                <a:solidFill>
                  <a:schemeClr val="bg2"/>
                </a:solidFill>
              </a:rPr>
              <a:t>Hillen (2012</a:t>
            </a:r>
            <a:r>
              <a:rPr lang="nl-NL" sz="600" dirty="0" smtClean="0">
                <a:solidFill>
                  <a:schemeClr val="bg2"/>
                </a:solidFill>
              </a:rPr>
              <a:t>)</a:t>
            </a:r>
            <a:endParaRPr lang="nl-NL" sz="600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51529" y="4339538"/>
            <a:ext cx="73285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 err="1">
                <a:solidFill>
                  <a:schemeClr val="bg2"/>
                </a:solidFill>
              </a:rPr>
              <a:t>Mansoori</a:t>
            </a:r>
            <a:r>
              <a:rPr lang="en-US" sz="600" dirty="0">
                <a:solidFill>
                  <a:schemeClr val="bg2"/>
                </a:solidFill>
              </a:rPr>
              <a:t> (2014)</a:t>
            </a:r>
          </a:p>
        </p:txBody>
      </p:sp>
    </p:spTree>
    <p:extLst>
      <p:ext uri="{BB962C8B-B14F-4D97-AF65-F5344CB8AC3E}">
        <p14:creationId xmlns:p14="http://schemas.microsoft.com/office/powerpoint/2010/main" val="94233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2948" y="739717"/>
            <a:ext cx="6246826" cy="37493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selection case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Handling </a:t>
                </a:r>
                <a:r>
                  <a:rPr lang="en-US" dirty="0">
                    <a:solidFill>
                      <a:srgbClr val="FF0000"/>
                    </a:solidFill>
                  </a:rPr>
                  <a:t>direct confounding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variable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Handling indirect </a:t>
                </a:r>
                <a:r>
                  <a:rPr lang="en-US" dirty="0">
                    <a:solidFill>
                      <a:srgbClr val="FF0000"/>
                    </a:solidFill>
                  </a:rPr>
                  <a:t>confounding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variable</a:t>
                </a:r>
                <a:endParaRPr lang="en-US" b="1" dirty="0" smtClean="0"/>
              </a:p>
              <a:p>
                <a:r>
                  <a:rPr lang="en-US" b="1" dirty="0" smtClean="0"/>
                  <a:t>Important note:</a:t>
                </a:r>
              </a:p>
              <a:p>
                <a:r>
                  <a:rPr lang="en-US" dirty="0" smtClean="0"/>
                  <a:t>In full input case: CV’s can occur only</a:t>
                </a:r>
              </a:p>
              <a:p>
                <a:r>
                  <a:rPr lang="en-US" dirty="0" smtClean="0"/>
                  <a:t>through correlations of noise with output</a:t>
                </a:r>
              </a:p>
              <a:p>
                <a:r>
                  <a:rPr lang="en-US" dirty="0" smtClean="0"/>
                  <a:t>noise.</a:t>
                </a:r>
              </a:p>
              <a:p>
                <a:r>
                  <a:rPr lang="en-US" dirty="0"/>
                  <a:t>In </a:t>
                </a:r>
                <a:r>
                  <a:rPr lang="en-US" dirty="0" smtClean="0"/>
                  <a:t>user selection </a:t>
                </a:r>
                <a:r>
                  <a:rPr lang="en-US" dirty="0"/>
                  <a:t>case: </a:t>
                </a:r>
                <a:r>
                  <a:rPr lang="en-US" dirty="0" smtClean="0"/>
                  <a:t>can </a:t>
                </a:r>
                <a:r>
                  <a:rPr lang="en-US" dirty="0"/>
                  <a:t>occur </a:t>
                </a:r>
                <a:r>
                  <a:rPr lang="en-US" dirty="0" smtClean="0"/>
                  <a:t>through</a:t>
                </a:r>
              </a:p>
              <a:p>
                <a:r>
                  <a:rPr lang="en-US" dirty="0" smtClean="0"/>
                  <a:t>unmeasured inputs that affect output</a:t>
                </a:r>
              </a:p>
              <a:p>
                <a:r>
                  <a:rPr lang="en-US" dirty="0" smtClean="0"/>
                  <a:t>(ex.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dirty="0"/>
                  <a:t> correlated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en-US" b="0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) </a:t>
                </a:r>
              </a:p>
              <a:p>
                <a:r>
                  <a:rPr lang="en-US" b="1" dirty="0" smtClean="0"/>
                  <a:t> </a:t>
                </a:r>
                <a:endParaRPr lang="en-US" b="1" dirty="0"/>
              </a:p>
              <a:p>
                <a:r>
                  <a:rPr lang="en-US" b="1" dirty="0" smtClean="0"/>
                  <a:t> </a:t>
                </a:r>
              </a:p>
              <a:p>
                <a:endParaRPr lang="en-US" b="1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6"/>
                <a:stretch>
                  <a:fillRect l="-16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20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" y="806635"/>
            <a:ext cx="2953342" cy="2617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38" y="793807"/>
            <a:ext cx="3221560" cy="2627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998173" y="3867139"/>
                <a:ext cx="527685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>
                  <a:lnSpc>
                    <a:spcPts val="1800"/>
                  </a:lnSpc>
                  <a:spcBef>
                    <a:spcPts val="413"/>
                  </a:spcBef>
                  <a:spcAft>
                    <a:spcPts val="413"/>
                  </a:spcAft>
                </a:pPr>
                <a:r>
                  <a:rPr lang="en-US" sz="1650" dirty="0" smtClean="0">
                    <a:solidFill>
                      <a:schemeClr val="bg2"/>
                    </a:solidFill>
                  </a:rPr>
                  <a:t>Network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1650" dirty="0">
                    <a:solidFill>
                      <a:schemeClr val="bg2"/>
                    </a:solidFill>
                  </a:rPr>
                  <a:t>correlated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5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nl-NL" sz="1650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nl-NL" sz="1650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 correlated </a:t>
                </a:r>
                <a:r>
                  <a:rPr lang="en-US" sz="1650" dirty="0">
                    <a:solidFill>
                      <a:schemeClr val="bg2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. Accessible nodes in yellow.</a:t>
                </a:r>
                <a:endParaRPr lang="en-US" sz="165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173" y="3867139"/>
                <a:ext cx="5276850" cy="553998"/>
              </a:xfrm>
              <a:prstGeom prst="rect">
                <a:avLst/>
              </a:prstGeom>
              <a:blipFill rotWithShape="0">
                <a:blip r:embed="rId9"/>
                <a:stretch>
                  <a:fillRect l="-694" t="-659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6884547" y="2131978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04100" y="1647708"/>
            <a:ext cx="394095" cy="437147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8841315" y="1676283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493897" y="2885259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08049" y="2885259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458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04100" y="1647708"/>
            <a:ext cx="394095" cy="4371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7" y="796059"/>
            <a:ext cx="3221560" cy="2627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2948" y="739717"/>
            <a:ext cx="6246826" cy="374937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Handling indirect </a:t>
            </a:r>
            <a:r>
              <a:rPr lang="en-US" dirty="0">
                <a:solidFill>
                  <a:srgbClr val="FF0000"/>
                </a:solidFill>
              </a:rPr>
              <a:t>confounding </a:t>
            </a:r>
            <a:r>
              <a:rPr lang="en-US" dirty="0" smtClean="0">
                <a:solidFill>
                  <a:srgbClr val="FF0000"/>
                </a:solidFill>
              </a:rPr>
              <a:t>variable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Important note:</a:t>
            </a:r>
          </a:p>
          <a:p>
            <a:r>
              <a:rPr lang="en-US" dirty="0" smtClean="0"/>
              <a:t>Indirect confounding variables can be </a:t>
            </a:r>
          </a:p>
          <a:p>
            <a:r>
              <a:rPr lang="en-US" dirty="0" smtClean="0"/>
              <a:t>handled by adding predictor outputs in </a:t>
            </a:r>
          </a:p>
          <a:p>
            <a:r>
              <a:rPr lang="en-US" dirty="0"/>
              <a:t>c</a:t>
            </a:r>
            <a:r>
              <a:rPr lang="en-US" dirty="0" smtClean="0"/>
              <a:t>ase an additional </a:t>
            </a:r>
            <a:r>
              <a:rPr lang="en-US" smtClean="0"/>
              <a:t>predictor </a:t>
            </a:r>
            <a:r>
              <a:rPr lang="en-US" smtClean="0"/>
              <a:t>input is </a:t>
            </a:r>
            <a:r>
              <a:rPr lang="en-US" dirty="0" smtClean="0"/>
              <a:t>not </a:t>
            </a:r>
          </a:p>
          <a:p>
            <a:r>
              <a:rPr lang="en-US" dirty="0"/>
              <a:t>p</a:t>
            </a:r>
            <a:r>
              <a:rPr lang="en-US" dirty="0" smtClean="0"/>
              <a:t>ossible.</a:t>
            </a:r>
          </a:p>
          <a:p>
            <a:r>
              <a:rPr lang="en-US" b="1" dirty="0" smtClean="0"/>
              <a:t> </a:t>
            </a:r>
            <a:endParaRPr lang="en-US" b="1" dirty="0"/>
          </a:p>
          <a:p>
            <a:r>
              <a:rPr lang="en-US" b="1" dirty="0" smtClean="0"/>
              <a:t> </a:t>
            </a:r>
          </a:p>
          <a:p>
            <a:endParaRPr lang="en-US" b="1" dirty="0" smtClean="0"/>
          </a:p>
          <a:p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74" y="1195590"/>
            <a:ext cx="1653629" cy="2693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7" y="795546"/>
            <a:ext cx="3489753" cy="2637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 selection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963" y="791277"/>
            <a:ext cx="1904360" cy="2693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998173" y="3867139"/>
                <a:ext cx="527685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>
                  <a:lnSpc>
                    <a:spcPts val="1800"/>
                  </a:lnSpc>
                  <a:spcBef>
                    <a:spcPts val="413"/>
                  </a:spcBef>
                  <a:spcAft>
                    <a:spcPts val="413"/>
                  </a:spcAft>
                </a:pPr>
                <a:r>
                  <a:rPr lang="en-US" sz="1650" dirty="0" smtClean="0">
                    <a:solidFill>
                      <a:schemeClr val="bg2"/>
                    </a:solidFill>
                  </a:rPr>
                  <a:t>Network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1650" dirty="0">
                    <a:solidFill>
                      <a:schemeClr val="bg2"/>
                    </a:solidFill>
                  </a:rPr>
                  <a:t>correlated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5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nl-NL" sz="1650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nl-NL" sz="1650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 correlated </a:t>
                </a:r>
                <a:r>
                  <a:rPr lang="en-US" sz="1650" dirty="0">
                    <a:solidFill>
                      <a:schemeClr val="bg2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. Accessible nodes in yellow.</a:t>
                </a:r>
                <a:endParaRPr lang="en-US" sz="165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8173" y="3867139"/>
                <a:ext cx="5276850" cy="553998"/>
              </a:xfrm>
              <a:prstGeom prst="rect">
                <a:avLst/>
              </a:prstGeom>
              <a:blipFill rotWithShape="0">
                <a:blip r:embed="rId13"/>
                <a:stretch>
                  <a:fillRect l="-694" t="-6593" b="-1428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493897" y="2885259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708049" y="2885259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84372" y="1233694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841315" y="1670341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89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Minimum measurements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dentify the target module using minimum</a:t>
            </a:r>
          </a:p>
          <a:p>
            <a:r>
              <a:rPr lang="en-US" dirty="0" smtClean="0"/>
              <a:t>number of measured node signals.</a:t>
            </a:r>
          </a:p>
          <a:p>
            <a:endParaRPr lang="en-US" dirty="0"/>
          </a:p>
          <a:p>
            <a:r>
              <a:rPr lang="en-US" dirty="0"/>
              <a:t>We </a:t>
            </a:r>
            <a:r>
              <a:rPr lang="en-US" dirty="0" smtClean="0"/>
              <a:t>include minimum number of in-neighbors </a:t>
            </a:r>
          </a:p>
          <a:p>
            <a:r>
              <a:rPr lang="en-US" dirty="0" smtClean="0"/>
              <a:t>of </a:t>
            </a:r>
            <a:r>
              <a:rPr lang="en-US" dirty="0"/>
              <a:t>the </a:t>
            </a:r>
            <a:r>
              <a:rPr lang="en-US" dirty="0" smtClean="0"/>
              <a:t>target module as inputs that satisfies: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All parallel paths from </a:t>
            </a:r>
            <a:r>
              <a:rPr lang="en-GB" i="1" dirty="0" smtClean="0"/>
              <a:t>w</a:t>
            </a:r>
            <a:r>
              <a:rPr lang="en-GB" i="1" baseline="-25000" dirty="0" smtClean="0"/>
              <a:t>2</a:t>
            </a:r>
            <a:r>
              <a:rPr lang="en-GB" dirty="0" smtClean="0"/>
              <a:t> </a:t>
            </a:r>
            <a:r>
              <a:rPr lang="en-GB" dirty="0"/>
              <a:t>to </a:t>
            </a:r>
            <a:r>
              <a:rPr lang="en-GB" i="1" dirty="0" smtClean="0"/>
              <a:t>w</a:t>
            </a:r>
            <a:r>
              <a:rPr lang="en-GB" i="1" baseline="-25000" dirty="0" smtClean="0"/>
              <a:t>1</a:t>
            </a:r>
            <a:r>
              <a:rPr lang="en-GB" dirty="0" smtClean="0"/>
              <a:t> </a:t>
            </a:r>
            <a:r>
              <a:rPr lang="en-GB" dirty="0"/>
              <a:t>contain an input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All loops around </a:t>
            </a:r>
            <a:r>
              <a:rPr lang="en-GB" i="1" dirty="0" smtClean="0"/>
              <a:t>w</a:t>
            </a:r>
            <a:r>
              <a:rPr lang="en-GB" i="1" baseline="-25000" dirty="0" smtClean="0"/>
              <a:t>1</a:t>
            </a:r>
            <a:r>
              <a:rPr lang="en-GB" i="1" dirty="0" smtClean="0"/>
              <a:t> </a:t>
            </a:r>
            <a:r>
              <a:rPr lang="en-GB" dirty="0"/>
              <a:t>contain an </a:t>
            </a:r>
            <a:r>
              <a:rPr lang="en-GB" dirty="0" smtClean="0"/>
              <a:t>input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Handle direct and indirect confounding variable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by adding predicted outputs.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GB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44024" y="889826"/>
            <a:ext cx="5805001" cy="346096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44023" y="889825"/>
            <a:ext cx="5805001" cy="34609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772" y="3218913"/>
            <a:ext cx="2683967" cy="2637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645" y="3218913"/>
            <a:ext cx="2954279" cy="2647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16" y="3216849"/>
            <a:ext cx="3222582" cy="2658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808098" y="3796789"/>
                <a:ext cx="5276850" cy="5539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defTabSz="514350">
                  <a:lnSpc>
                    <a:spcPts val="1800"/>
                  </a:lnSpc>
                  <a:spcBef>
                    <a:spcPts val="413"/>
                  </a:spcBef>
                  <a:spcAft>
                    <a:spcPts val="413"/>
                  </a:spcAft>
                </a:pPr>
                <a:r>
                  <a:rPr lang="en-US" sz="1650" dirty="0" smtClean="0">
                    <a:solidFill>
                      <a:schemeClr val="bg2"/>
                    </a:solidFill>
                  </a:rPr>
                  <a:t>Network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 </a:t>
                </a:r>
                <a:r>
                  <a:rPr lang="en-US" sz="1650" dirty="0">
                    <a:solidFill>
                      <a:schemeClr val="bg2"/>
                    </a:solidFill>
                  </a:rPr>
                  <a:t>correlated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650" b="0" i="0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</m:sSub>
                    <m:r>
                      <a:rPr lang="en-US" sz="1650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r>
                  <a:rPr lang="nl-NL" sz="1650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  <a:t/>
                </a:r>
                <a:br>
                  <a:rPr lang="nl-NL" sz="1650" b="0" i="1" dirty="0" smtClean="0">
                    <a:solidFill>
                      <a:schemeClr val="bg2"/>
                    </a:solidFill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 correlated </a:t>
                </a:r>
                <a:r>
                  <a:rPr lang="en-US" sz="1650" dirty="0">
                    <a:solidFill>
                      <a:schemeClr val="bg2"/>
                    </a:solidFill>
                  </a:rPr>
                  <a:t>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650" i="1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sz="1650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</m:oMath>
                </a14:m>
                <a:r>
                  <a:rPr lang="en-US" sz="1650" dirty="0" smtClean="0">
                    <a:solidFill>
                      <a:schemeClr val="bg2"/>
                    </a:solidFill>
                  </a:rPr>
                  <a:t>. </a:t>
                </a:r>
                <a:endParaRPr lang="en-US" sz="1650" dirty="0">
                  <a:solidFill>
                    <a:schemeClr val="bg2"/>
                  </a:solidFill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098" y="3796789"/>
                <a:ext cx="5276850" cy="553998"/>
              </a:xfrm>
              <a:prstGeom prst="rect">
                <a:avLst/>
              </a:prstGeom>
              <a:blipFill rotWithShape="0">
                <a:blip r:embed="rId10"/>
                <a:stretch>
                  <a:fillRect l="-694" t="-6593" b="-13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>
          <a:xfrm>
            <a:off x="5798697" y="1347994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8908113" y="1767094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107888" y="2157777"/>
            <a:ext cx="267124" cy="26670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8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6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strategies for same network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network with different identification setups that lead to </a:t>
            </a:r>
            <a:r>
              <a:rPr lang="en-US" b="1" dirty="0" smtClean="0"/>
              <a:t>consistent estimate of the target </a:t>
            </a:r>
            <a:r>
              <a:rPr lang="en-US" b="1" smtClean="0"/>
              <a:t>module</a:t>
            </a:r>
            <a:r>
              <a:rPr lang="en-US" smtClean="0"/>
              <a:t> with </a:t>
            </a:r>
            <a:r>
              <a:rPr lang="en-US" b="1" dirty="0" smtClean="0"/>
              <a:t>Maximum likelihood properties</a:t>
            </a:r>
            <a:r>
              <a:rPr lang="en-US" dirty="0"/>
              <a:t> </a:t>
            </a:r>
            <a:r>
              <a:rPr lang="en-US" dirty="0" smtClean="0"/>
              <a:t>based on the strategy used.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908827"/>
              </p:ext>
            </p:extLst>
          </p:nvPr>
        </p:nvGraphicFramePr>
        <p:xfrm>
          <a:off x="713669" y="1455874"/>
          <a:ext cx="8058855" cy="303321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86285"/>
                <a:gridCol w="2686285"/>
                <a:gridCol w="2686285"/>
              </a:tblGrid>
              <a:tr h="84198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Full input case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User selection case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Minimum measurements case</a:t>
                      </a:r>
                      <a:endParaRPr lang="en-US" sz="1800" dirty="0"/>
                    </a:p>
                  </a:txBody>
                  <a:tcPr/>
                </a:tc>
              </a:tr>
              <a:tr h="219123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576" y="2811691"/>
            <a:ext cx="1552486" cy="9613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467" y="2651099"/>
            <a:ext cx="1552082" cy="12827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857" y="2651099"/>
            <a:ext cx="1602478" cy="12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26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algorithm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arenR"/>
            </a:pPr>
            <a:r>
              <a:rPr lang="en-US" dirty="0" smtClean="0"/>
              <a:t>Start with output of target module as predicted output </a:t>
            </a:r>
          </a:p>
          <a:p>
            <a:pPr marL="342900" indent="-342900">
              <a:buFont typeface="+mj-lt"/>
              <a:buAutoNum type="arabicParenR"/>
            </a:pPr>
            <a:r>
              <a:rPr lang="en-US" dirty="0" smtClean="0"/>
              <a:t>Handle direct confounding variables for the predictor input and predicted output</a:t>
            </a:r>
          </a:p>
          <a:p>
            <a:pPr marL="545400" lvl="2" indent="-342900"/>
            <a:r>
              <a:rPr lang="en-US" dirty="0" smtClean="0"/>
              <a:t>Move the input to predicted outputs</a:t>
            </a:r>
          </a:p>
          <a:p>
            <a:pPr marL="545400" lvl="2" indent="-342900"/>
            <a:r>
              <a:rPr lang="en-US" dirty="0" smtClean="0"/>
              <a:t>Add the predicted inputs for the modified predicted outputs</a:t>
            </a:r>
          </a:p>
          <a:p>
            <a:pPr marL="545400" lvl="2" indent="-342900"/>
            <a:r>
              <a:rPr lang="en-US" dirty="0" smtClean="0"/>
              <a:t>Repeat step 2</a:t>
            </a:r>
          </a:p>
          <a:p>
            <a:pPr marL="342900" lvl="0" indent="-342900">
              <a:buFont typeface="+mj-lt"/>
              <a:buAutoNum type="arabicParenR"/>
            </a:pPr>
            <a:r>
              <a:rPr lang="en-US" dirty="0">
                <a:solidFill>
                  <a:srgbClr val="101073"/>
                </a:solidFill>
              </a:rPr>
              <a:t>Handle </a:t>
            </a:r>
            <a:r>
              <a:rPr lang="en-US" dirty="0" smtClean="0">
                <a:solidFill>
                  <a:srgbClr val="101073"/>
                </a:solidFill>
              </a:rPr>
              <a:t>indirect confounding </a:t>
            </a:r>
            <a:r>
              <a:rPr lang="en-US" dirty="0">
                <a:solidFill>
                  <a:srgbClr val="101073"/>
                </a:solidFill>
              </a:rPr>
              <a:t>variables for the </a:t>
            </a:r>
            <a:r>
              <a:rPr lang="en-US" dirty="0" smtClean="0">
                <a:solidFill>
                  <a:srgbClr val="101073"/>
                </a:solidFill>
              </a:rPr>
              <a:t>“only” predictor inputs </a:t>
            </a:r>
            <a:r>
              <a:rPr lang="en-US" dirty="0">
                <a:solidFill>
                  <a:srgbClr val="101073"/>
                </a:solidFill>
              </a:rPr>
              <a:t>and predicted </a:t>
            </a:r>
            <a:r>
              <a:rPr lang="en-US" dirty="0" smtClean="0">
                <a:solidFill>
                  <a:srgbClr val="101073"/>
                </a:solidFill>
              </a:rPr>
              <a:t>outputs</a:t>
            </a:r>
            <a:r>
              <a:rPr lang="en-US" dirty="0" smtClean="0"/>
              <a:t> </a:t>
            </a:r>
          </a:p>
          <a:p>
            <a:pPr marL="545400" lvl="2" indent="-342900"/>
            <a:r>
              <a:rPr lang="en-US" dirty="0" smtClean="0"/>
              <a:t>Add predictor inputs </a:t>
            </a:r>
            <a:endParaRPr lang="en-US" dirty="0"/>
          </a:p>
          <a:p>
            <a:pPr marL="342900" indent="-342900">
              <a:buFont typeface="+mj-lt"/>
              <a:buAutoNum type="arabicParenR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t>24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95625" y="3108898"/>
            <a:ext cx="2628900" cy="1343025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709987" y="3317847"/>
                <a:ext cx="1400175" cy="9251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5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</m:acc>
                    </m:oMath>
                  </m:oMathPara>
                </a14:m>
                <a:endParaRPr lang="en-US" sz="5400" i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9987" y="3317847"/>
                <a:ext cx="1400175" cy="92512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>
            <a:off x="1800225" y="3404173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1790700" y="3794698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800225" y="4166772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5724525" y="3556573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5715000" y="3947098"/>
            <a:ext cx="1295400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8" y="3318899"/>
            <a:ext cx="313737" cy="161448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7" y="3695135"/>
            <a:ext cx="304896" cy="17054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17" y="4081498"/>
            <a:ext cx="274669" cy="1553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95" y="3471299"/>
            <a:ext cx="307332" cy="15377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2795" y="3908480"/>
            <a:ext cx="307471" cy="173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29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Confounding </a:t>
            </a:r>
            <a:r>
              <a:rPr lang="nl-NL" sz="2400" dirty="0" smtClean="0"/>
              <a:t>variables in local module identificaiton</a:t>
            </a:r>
            <a:endParaRPr lang="nl-NL" sz="2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46329" y="1138385"/>
            <a:ext cx="4686074" cy="1485240"/>
          </a:xfrm>
        </p:spPr>
        <p:txBody>
          <a:bodyPr/>
          <a:lstStyle/>
          <a:p>
            <a:r>
              <a:rPr lang="en-US" altLang="nl-NL" dirty="0" smtClean="0"/>
              <a:t>If </a:t>
            </a:r>
            <a:r>
              <a:rPr lang="en-US" altLang="nl-NL" i="1" dirty="0" smtClean="0"/>
              <a:t>v</a:t>
            </a:r>
            <a:r>
              <a:rPr lang="en-US" altLang="nl-NL" dirty="0" smtClean="0"/>
              <a:t>-signals are correlated then we typically need two different approaches for handling confounding variables:</a:t>
            </a:r>
            <a:r>
              <a:rPr lang="en-US" altLang="nl-NL" baseline="30000" dirty="0" smtClean="0"/>
              <a:t>[1]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nl-NL" dirty="0" smtClean="0">
                <a:solidFill>
                  <a:srgbClr val="002060"/>
                </a:solidFill>
              </a:rPr>
              <a:t>Adding predictor inputs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nl-NL" dirty="0" smtClean="0">
                <a:solidFill>
                  <a:srgbClr val="002060"/>
                </a:solidFill>
              </a:rPr>
              <a:t>Adding predicted outputs</a:t>
            </a:r>
          </a:p>
          <a:p>
            <a:endParaRPr lang="en-US" altLang="nl-NL" dirty="0" smtClean="0"/>
          </a:p>
          <a:p>
            <a:endParaRPr lang="en-US" dirty="0" smtClean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>
                <a:solidFill>
                  <a:srgbClr val="101073"/>
                </a:solidFill>
              </a:rPr>
              <a:pPr/>
              <a:t>25</a:t>
            </a:fld>
            <a:endParaRPr lang="en-US" dirty="0">
              <a:solidFill>
                <a:srgbClr val="101073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2" y="751523"/>
            <a:ext cx="3027179" cy="338937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3738" y="4737231"/>
            <a:ext cx="678908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nl-NL" sz="1050" baseline="30000" dirty="0"/>
              <a:t>[1</a:t>
            </a:r>
            <a:r>
              <a:rPr lang="en-US" altLang="nl-NL" sz="1050" baseline="30000" dirty="0" smtClean="0"/>
              <a:t>] </a:t>
            </a:r>
            <a:r>
              <a:rPr lang="en-GB" sz="1050" dirty="0" smtClean="0">
                <a:solidFill>
                  <a:srgbClr val="002060"/>
                </a:solidFill>
              </a:rPr>
              <a:t>P.M.J</a:t>
            </a:r>
            <a:r>
              <a:rPr lang="en-GB" sz="1050" dirty="0">
                <a:solidFill>
                  <a:srgbClr val="002060"/>
                </a:solidFill>
              </a:rPr>
              <a:t>. Van den </a:t>
            </a:r>
            <a:r>
              <a:rPr lang="en-GB" sz="1050" dirty="0" smtClean="0">
                <a:solidFill>
                  <a:srgbClr val="002060"/>
                </a:solidFill>
              </a:rPr>
              <a:t>Hof et al., ArXiv:1809.07502 </a:t>
            </a:r>
            <a:r>
              <a:rPr lang="en-GB" sz="1050" dirty="0">
                <a:solidFill>
                  <a:srgbClr val="002060"/>
                </a:solidFill>
              </a:rPr>
              <a:t>[</a:t>
            </a:r>
            <a:r>
              <a:rPr lang="en-GB" sz="1050" dirty="0" smtClean="0">
                <a:solidFill>
                  <a:srgbClr val="002060"/>
                </a:solidFill>
              </a:rPr>
              <a:t>cs.SY], 2018. </a:t>
            </a:r>
            <a:endParaRPr lang="en-GB" sz="1050" dirty="0">
              <a:solidFill>
                <a:srgbClr val="002060"/>
              </a:solidFill>
            </a:endParaRPr>
          </a:p>
        </p:txBody>
      </p:sp>
      <p:sp>
        <p:nvSpPr>
          <p:cNvPr id="12" name="Tijdelijke aanduiding voor inhoud 2"/>
          <p:cNvSpPr txBox="1">
            <a:spLocks/>
          </p:cNvSpPr>
          <p:nvPr/>
        </p:nvSpPr>
        <p:spPr>
          <a:xfrm>
            <a:off x="4146329" y="2810323"/>
            <a:ext cx="4686074" cy="50965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dirty="0" smtClean="0"/>
              <a:t>We can end up with a MIMO local identification problem.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128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Summary single module </a:t>
            </a:r>
            <a:r>
              <a:rPr lang="nl-NL" dirty="0" err="1"/>
              <a:t>identification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938" y="895456"/>
            <a:ext cx="6823795" cy="273674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Methods</a:t>
            </a:r>
            <a:r>
              <a:rPr lang="nl-NL" dirty="0" smtClean="0"/>
              <a:t> </a:t>
            </a:r>
            <a:r>
              <a:rPr lang="nl-NL" dirty="0" err="1"/>
              <a:t>for</a:t>
            </a:r>
            <a:r>
              <a:rPr lang="nl-NL" dirty="0"/>
              <a:t> </a:t>
            </a:r>
            <a:r>
              <a:rPr lang="nl-NL" b="1" dirty="0"/>
              <a:t>consistent</a:t>
            </a:r>
            <a:r>
              <a:rPr lang="nl-NL" dirty="0"/>
              <a:t> and </a:t>
            </a:r>
            <a:r>
              <a:rPr lang="nl-NL" b="1" dirty="0"/>
              <a:t>minimum </a:t>
            </a:r>
            <a:r>
              <a:rPr lang="nl-NL" b="1" dirty="0" err="1"/>
              <a:t>variance</a:t>
            </a:r>
            <a:r>
              <a:rPr lang="nl-NL" b="1" dirty="0"/>
              <a:t> </a:t>
            </a:r>
            <a:r>
              <a:rPr lang="nl-NL" dirty="0"/>
              <a:t>module </a:t>
            </a:r>
            <a:r>
              <a:rPr lang="nl-NL" dirty="0" err="1" smtClean="0"/>
              <a:t>estimation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For </a:t>
            </a:r>
            <a:r>
              <a:rPr lang="nl-NL" dirty="0"/>
              <a:t>direct </a:t>
            </a:r>
            <a:r>
              <a:rPr lang="nl-NL" dirty="0" err="1"/>
              <a:t>method</a:t>
            </a:r>
            <a:r>
              <a:rPr lang="nl-NL" dirty="0"/>
              <a:t> / ML </a:t>
            </a:r>
            <a:r>
              <a:rPr lang="nl-NL" dirty="0" err="1"/>
              <a:t>results</a:t>
            </a:r>
            <a:r>
              <a:rPr lang="nl-NL" dirty="0"/>
              <a:t>: treatment of </a:t>
            </a:r>
            <a:r>
              <a:rPr lang="nl-NL" dirty="0" err="1"/>
              <a:t>confounding</a:t>
            </a:r>
            <a:r>
              <a:rPr lang="nl-NL" dirty="0"/>
              <a:t> variables / </a:t>
            </a:r>
            <a:br>
              <a:rPr lang="nl-NL" dirty="0"/>
            </a:br>
            <a:r>
              <a:rPr lang="nl-NL" dirty="0" err="1"/>
              <a:t>correlated</a:t>
            </a:r>
            <a:r>
              <a:rPr lang="nl-NL" dirty="0"/>
              <a:t> </a:t>
            </a:r>
            <a:r>
              <a:rPr lang="nl-NL" dirty="0" err="1" smtClean="0"/>
              <a:t>disturbances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err="1" smtClean="0"/>
              <a:t>Degrees</a:t>
            </a:r>
            <a:r>
              <a:rPr lang="nl-NL" dirty="0" smtClean="0"/>
              <a:t> of </a:t>
            </a:r>
            <a:r>
              <a:rPr lang="nl-NL" dirty="0" err="1" smtClean="0"/>
              <a:t>freedom</a:t>
            </a:r>
            <a:r>
              <a:rPr lang="nl-NL" dirty="0" smtClean="0"/>
              <a:t> in </a:t>
            </a:r>
            <a:r>
              <a:rPr lang="nl-NL" dirty="0" err="1" smtClean="0"/>
              <a:t>selection</a:t>
            </a:r>
            <a:r>
              <a:rPr lang="nl-NL" dirty="0" smtClean="0"/>
              <a:t> of </a:t>
            </a:r>
            <a:r>
              <a:rPr lang="nl-NL" dirty="0" err="1" smtClean="0"/>
              <a:t>measured</a:t>
            </a:r>
            <a:r>
              <a:rPr lang="nl-NL" dirty="0" smtClean="0"/>
              <a:t> </a:t>
            </a:r>
            <a:r>
              <a:rPr lang="nl-NL" dirty="0" err="1" smtClean="0"/>
              <a:t>signals</a:t>
            </a:r>
            <a:r>
              <a:rPr lang="nl-NL" dirty="0" smtClean="0"/>
              <a:t> – sensor </a:t>
            </a:r>
            <a:r>
              <a:rPr lang="nl-NL" dirty="0" err="1" smtClean="0"/>
              <a:t>selection</a:t>
            </a: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dirty="0" smtClean="0"/>
              <a:t>A </a:t>
            </a:r>
            <a:r>
              <a:rPr lang="nl-NL" dirty="0"/>
              <a:t>priori </a:t>
            </a:r>
            <a:r>
              <a:rPr lang="nl-NL" dirty="0" err="1"/>
              <a:t>known</a:t>
            </a:r>
            <a:r>
              <a:rPr lang="nl-NL" dirty="0"/>
              <a:t> modules </a:t>
            </a:r>
            <a:r>
              <a:rPr lang="nl-NL" dirty="0" err="1"/>
              <a:t>can</a:t>
            </a:r>
            <a:r>
              <a:rPr lang="nl-NL" dirty="0"/>
              <a:t> </a:t>
            </a:r>
            <a:r>
              <a:rPr lang="nl-NL" dirty="0" err="1"/>
              <a:t>be</a:t>
            </a:r>
            <a:r>
              <a:rPr lang="nl-NL" dirty="0"/>
              <a:t> </a:t>
            </a:r>
            <a:r>
              <a:rPr lang="nl-NL" dirty="0" err="1"/>
              <a:t>accounted</a:t>
            </a:r>
            <a:r>
              <a:rPr lang="nl-NL" dirty="0"/>
              <a:t> </a:t>
            </a:r>
            <a:r>
              <a:rPr lang="nl-NL" dirty="0" err="1"/>
              <a:t>for</a:t>
            </a:r>
            <a:endParaRPr lang="nl-NL" dirty="0"/>
          </a:p>
          <a:p>
            <a:pPr lvl="1"/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06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Further</a:t>
            </a:r>
            <a:r>
              <a:rPr lang="nl-NL" dirty="0"/>
              <a:t> reading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09938" y="621684"/>
            <a:ext cx="7922712" cy="3912215"/>
          </a:xfrm>
        </p:spPr>
        <p:txBody>
          <a:bodyPr/>
          <a:lstStyle/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P.M.J. Van den Hof, A. Dankers, P. </a:t>
            </a:r>
            <a:r>
              <a:rPr lang="en-US" sz="1200" dirty="0" err="1"/>
              <a:t>Heuberger</a:t>
            </a:r>
            <a:r>
              <a:rPr lang="en-US" sz="1200" dirty="0"/>
              <a:t> and X. </a:t>
            </a:r>
            <a:r>
              <a:rPr lang="en-US" sz="1200" dirty="0" err="1"/>
              <a:t>Bombois</a:t>
            </a:r>
            <a:r>
              <a:rPr lang="en-US" sz="1200" dirty="0"/>
              <a:t> (2013). Identification of dynamic models in complex networks with prediction </a:t>
            </a:r>
            <a:r>
              <a:rPr lang="en-US" sz="1200" dirty="0" smtClean="0"/>
              <a:t>error methods </a:t>
            </a:r>
            <a:r>
              <a:rPr lang="en-US" sz="1200" dirty="0"/>
              <a:t>- basic methods for consistent module estimates. </a:t>
            </a:r>
            <a:r>
              <a:rPr lang="en-US" sz="1200" i="1" dirty="0" err="1"/>
              <a:t>Automatica</a:t>
            </a:r>
            <a:r>
              <a:rPr lang="en-US" sz="1200" dirty="0"/>
              <a:t>, Vol. 49, no. 10, pp. 2994-3006</a:t>
            </a:r>
            <a:r>
              <a:rPr lang="en-US" sz="1200" dirty="0" smtClean="0"/>
              <a:t>.</a:t>
            </a:r>
            <a:endParaRPr lang="en-US" sz="1200" dirty="0"/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A</a:t>
            </a:r>
            <a:r>
              <a:rPr lang="en-US" sz="1200" dirty="0"/>
              <a:t>. Dankers, P.M.J. Van den Hof, X. </a:t>
            </a:r>
            <a:r>
              <a:rPr lang="en-US" sz="1200" dirty="0" err="1"/>
              <a:t>Bombois</a:t>
            </a:r>
            <a:r>
              <a:rPr lang="en-US" sz="1200" dirty="0"/>
              <a:t> and P.S.C. </a:t>
            </a:r>
            <a:r>
              <a:rPr lang="en-US" sz="1200" dirty="0" err="1"/>
              <a:t>Heuberger</a:t>
            </a:r>
            <a:r>
              <a:rPr lang="en-US" sz="1200" dirty="0"/>
              <a:t> (2015). Errors-in-variables identification in dynamic networks - consistency results for an instrumental variable approach. </a:t>
            </a:r>
            <a:r>
              <a:rPr lang="en-US" sz="1200" i="1" dirty="0" err="1"/>
              <a:t>Automatica</a:t>
            </a:r>
            <a:r>
              <a:rPr lang="en-US" sz="1200" dirty="0"/>
              <a:t>, Vol. 62, pp. 39-50, December 2015.</a:t>
            </a:r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A. Dankers, P.M.J. Van den Hof, P.S.C. </a:t>
            </a:r>
            <a:r>
              <a:rPr lang="en-US" sz="1200" dirty="0" err="1"/>
              <a:t>Heuberger</a:t>
            </a:r>
            <a:r>
              <a:rPr lang="en-US" sz="1200" dirty="0"/>
              <a:t> and X. </a:t>
            </a:r>
            <a:r>
              <a:rPr lang="en-US" sz="1200" dirty="0" err="1"/>
              <a:t>Bombois</a:t>
            </a:r>
            <a:r>
              <a:rPr lang="en-US" sz="1200" dirty="0"/>
              <a:t> (2016). Identification of dynamic models in complex networks with </a:t>
            </a:r>
            <a:r>
              <a:rPr lang="en-US" sz="1200" dirty="0" err="1"/>
              <a:t>predictior</a:t>
            </a:r>
            <a:r>
              <a:rPr lang="en-US" sz="1200" dirty="0"/>
              <a:t> error methods - predictor input selection. </a:t>
            </a:r>
            <a:r>
              <a:rPr lang="en-US" sz="1200" i="1" dirty="0"/>
              <a:t>IEEE Trans. </a:t>
            </a:r>
            <a:r>
              <a:rPr lang="en-US" sz="1200" i="1" dirty="0" err="1" smtClean="0"/>
              <a:t>Autom</a:t>
            </a:r>
            <a:r>
              <a:rPr lang="en-US" sz="1200" i="1" dirty="0" smtClean="0"/>
              <a:t>. Contr.</a:t>
            </a:r>
            <a:r>
              <a:rPr lang="en-US" sz="1200" dirty="0" smtClean="0"/>
              <a:t>, </a:t>
            </a:r>
            <a:r>
              <a:rPr lang="en-US" sz="1200" i="1" dirty="0"/>
              <a:t>61 (4),  </a:t>
            </a:r>
            <a:r>
              <a:rPr lang="en-US" sz="1200" dirty="0"/>
              <a:t>pp. 937-952, </a:t>
            </a:r>
            <a:r>
              <a:rPr lang="en-US" sz="1200" dirty="0" smtClean="0"/>
              <a:t>2016</a:t>
            </a:r>
            <a:r>
              <a:rPr lang="en-US" sz="1200" dirty="0"/>
              <a:t>.</a:t>
            </a:r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P.M.J. Van den Hof, A.G. Dankers and H.H.M. Weerts (2018). System identification in dynamic networks. </a:t>
            </a:r>
            <a:r>
              <a:rPr lang="en-US" sz="1200" i="1" dirty="0"/>
              <a:t>Computers &amp; Chemical Engineering</a:t>
            </a:r>
            <a:r>
              <a:rPr lang="en-US" sz="1200" dirty="0"/>
              <a:t>, 109, pp. 23-29, 2018. </a:t>
            </a:r>
            <a:endParaRPr lang="en-US" sz="1200" dirty="0" smtClean="0"/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H.H.M</a:t>
            </a:r>
            <a:r>
              <a:rPr lang="en-US" sz="1200" dirty="0"/>
              <a:t>. Weerts, P.M.J. Van den Hof and A.G. Dankers (2018). Identifiability of linear dynamic networks. </a:t>
            </a:r>
            <a:r>
              <a:rPr lang="en-US" sz="1200" i="1" dirty="0" err="1"/>
              <a:t>Automatica</a:t>
            </a:r>
            <a:r>
              <a:rPr lang="en-US" sz="1200" dirty="0"/>
              <a:t>, 89, pp. 247-258, </a:t>
            </a:r>
            <a:r>
              <a:rPr lang="en-US" sz="1200" dirty="0" smtClean="0"/>
              <a:t>March 2018</a:t>
            </a:r>
            <a:r>
              <a:rPr lang="en-US" sz="1200" dirty="0"/>
              <a:t>. </a:t>
            </a:r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H.H.M. Weerts, P.M.J. Van den Hof and A.G. Dankers (2018). Prediction error identification of linear dynamic networks with rank-reduced noise. </a:t>
            </a:r>
            <a:r>
              <a:rPr lang="en-US" sz="1200" dirty="0" smtClean="0"/>
              <a:t> </a:t>
            </a:r>
            <a:r>
              <a:rPr lang="en-US" sz="1200" i="1" dirty="0" err="1" smtClean="0"/>
              <a:t>Automatica</a:t>
            </a:r>
            <a:r>
              <a:rPr lang="en-US" sz="1200" i="1" dirty="0" smtClean="0"/>
              <a:t>, 98, </a:t>
            </a:r>
            <a:r>
              <a:rPr lang="en-US" sz="1200" dirty="0" smtClean="0"/>
              <a:t>pp. 256-268, December 2018. </a:t>
            </a:r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H.H.M</a:t>
            </a:r>
            <a:r>
              <a:rPr lang="en-US" sz="1200" dirty="0"/>
              <a:t>. Weerts, P.M.J. Van den Hof and A.G. Dankers (2018). Single module identifiability in linear dynamic networks. </a:t>
            </a:r>
            <a:r>
              <a:rPr lang="en-US" sz="1200" dirty="0" smtClean="0"/>
              <a:t>Proc. 57th </a:t>
            </a:r>
            <a:r>
              <a:rPr lang="en-US" sz="1200" dirty="0"/>
              <a:t>IEEE CDC 2018, </a:t>
            </a:r>
            <a:r>
              <a:rPr lang="en-US" sz="1200" dirty="0" err="1"/>
              <a:t>ArXiv</a:t>
            </a:r>
            <a:r>
              <a:rPr lang="en-US" sz="1200" dirty="0"/>
              <a:t> 1803.02586</a:t>
            </a:r>
            <a:r>
              <a:rPr lang="en-US" sz="1200" dirty="0" smtClean="0"/>
              <a:t>.</a:t>
            </a:r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 smtClean="0"/>
              <a:t>K.R</a:t>
            </a:r>
            <a:r>
              <a:rPr lang="en-US" sz="1200" dirty="0"/>
              <a:t>. Ramaswamy, G. Bottegal and P.M.J. Van den </a:t>
            </a:r>
            <a:r>
              <a:rPr lang="en-US" sz="1200" dirty="0" smtClean="0"/>
              <a:t>Hof (2018). </a:t>
            </a:r>
            <a:r>
              <a:rPr lang="en-US" sz="1200" dirty="0"/>
              <a:t>Local module identification in dynamic networks using regularized kernel-based methods.  Proc. 57th IEEE CDC </a:t>
            </a:r>
            <a:r>
              <a:rPr lang="en-US" sz="1200" dirty="0" smtClean="0"/>
              <a:t>2018.</a:t>
            </a:r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200" dirty="0"/>
              <a:t>P.M.J. Van den Hof, K.R. Ramaswamy, A.G. Dankers and G. </a:t>
            </a:r>
            <a:r>
              <a:rPr lang="en-US" sz="1200" dirty="0" smtClean="0"/>
              <a:t>Bottegal (2018). </a:t>
            </a:r>
            <a:r>
              <a:rPr lang="en-US" sz="1200" dirty="0"/>
              <a:t>Local module identification in dynamic networks with correlated noise: the full input case</a:t>
            </a:r>
            <a:r>
              <a:rPr lang="en-US" sz="1200" dirty="0" smtClean="0"/>
              <a:t>. </a:t>
            </a:r>
            <a:r>
              <a:rPr lang="en-US" sz="1200" dirty="0" err="1"/>
              <a:t>ArXiv</a:t>
            </a:r>
            <a:r>
              <a:rPr lang="en-US" sz="1200" dirty="0"/>
              <a:t> 1809.07502</a:t>
            </a:r>
            <a:r>
              <a:rPr lang="en-US" sz="1200" dirty="0" smtClean="0"/>
              <a:t>. </a:t>
            </a:r>
          </a:p>
          <a:p>
            <a:pPr marL="171450" lvl="1" indent="-17145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200" dirty="0"/>
          </a:p>
          <a:p>
            <a:pPr lvl="1">
              <a:lnSpc>
                <a:spcPct val="100000"/>
              </a:lnSpc>
            </a:pPr>
            <a:endParaRPr lang="en-US" sz="12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913182" y="4735802"/>
            <a:ext cx="3316224" cy="315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50" b="1" dirty="0">
                <a:solidFill>
                  <a:schemeClr val="bg2"/>
                </a:solidFill>
              </a:rPr>
              <a:t>Papers available at www.pvandenhof.nl</a:t>
            </a:r>
          </a:p>
        </p:txBody>
      </p:sp>
    </p:spTree>
    <p:extLst>
      <p:ext uri="{BB962C8B-B14F-4D97-AF65-F5344CB8AC3E}">
        <p14:creationId xmlns:p14="http://schemas.microsoft.com/office/powerpoint/2010/main" val="103114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Data-driven modeling in linear dynamic networks</a:t>
            </a:r>
            <a:endParaRPr lang="en-US" dirty="0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The end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84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Dynamic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 setup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0100" y="1188001"/>
            <a:ext cx="7922712" cy="3371808"/>
          </a:xfrm>
        </p:spPr>
        <p:txBody>
          <a:bodyPr/>
          <a:lstStyle/>
          <a:p>
            <a:pPr marL="0" lvl="2" indent="0">
              <a:buNone/>
            </a:pPr>
            <a:endParaRPr lang="en-US" altLang="nl-NL" dirty="0"/>
          </a:p>
          <a:p>
            <a:pPr marL="0" lvl="2" indent="0">
              <a:buNone/>
            </a:pP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>
                <a:solidFill>
                  <a:srgbClr val="101073"/>
                </a:solidFill>
              </a:rPr>
              <a:pPr/>
              <a:t>3</a:t>
            </a:fld>
            <a:endParaRPr lang="en-US" dirty="0">
              <a:solidFill>
                <a:srgbClr val="101073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192" y="938676"/>
            <a:ext cx="6421596" cy="37215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56314" y="1186782"/>
            <a:ext cx="2288519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i="1" dirty="0" err="1" smtClean="0">
                <a:solidFill>
                  <a:schemeClr val="bg2"/>
                </a:solidFill>
              </a:rPr>
              <a:t>r</a:t>
            </a:r>
            <a:r>
              <a:rPr lang="en-US" sz="1650" i="1" baseline="-25000" dirty="0" err="1" smtClean="0">
                <a:solidFill>
                  <a:schemeClr val="bg2"/>
                </a:solidFill>
              </a:rPr>
              <a:t>i</a:t>
            </a:r>
            <a:r>
              <a:rPr lang="en-US" sz="1650" i="1" dirty="0" smtClean="0">
                <a:solidFill>
                  <a:schemeClr val="bg2"/>
                </a:solidFill>
              </a:rPr>
              <a:t> </a:t>
            </a:r>
            <a:r>
              <a:rPr lang="en-US" sz="1650" dirty="0" smtClean="0">
                <a:solidFill>
                  <a:schemeClr val="bg2"/>
                </a:solidFill>
              </a:rPr>
              <a:t>  external </a:t>
            </a:r>
            <a:r>
              <a:rPr lang="en-US" sz="1650" dirty="0">
                <a:solidFill>
                  <a:schemeClr val="bg2"/>
                </a:solidFill>
              </a:rPr>
              <a:t>excitation</a:t>
            </a:r>
          </a:p>
          <a:p>
            <a:r>
              <a:rPr lang="en-US" sz="1650" i="1" dirty="0">
                <a:solidFill>
                  <a:schemeClr val="bg2"/>
                </a:solidFill>
              </a:rPr>
              <a:t>v</a:t>
            </a:r>
            <a:r>
              <a:rPr lang="en-US" sz="1650" i="1" baseline="-25000" dirty="0">
                <a:solidFill>
                  <a:schemeClr val="bg2"/>
                </a:solidFill>
              </a:rPr>
              <a:t>i</a:t>
            </a:r>
            <a:r>
              <a:rPr lang="en-US" sz="1650" i="1" dirty="0">
                <a:solidFill>
                  <a:schemeClr val="bg2"/>
                </a:solidFill>
              </a:rPr>
              <a:t> </a:t>
            </a:r>
            <a:r>
              <a:rPr lang="en-US" sz="1650" dirty="0">
                <a:solidFill>
                  <a:schemeClr val="bg2"/>
                </a:solidFill>
              </a:rPr>
              <a:t> </a:t>
            </a:r>
            <a:r>
              <a:rPr lang="en-US" sz="1650" dirty="0" smtClean="0">
                <a:solidFill>
                  <a:schemeClr val="bg2"/>
                </a:solidFill>
              </a:rPr>
              <a:t> process </a:t>
            </a:r>
            <a:r>
              <a:rPr lang="en-US" sz="1650" dirty="0">
                <a:solidFill>
                  <a:schemeClr val="bg2"/>
                </a:solidFill>
              </a:rPr>
              <a:t>noise</a:t>
            </a:r>
          </a:p>
          <a:p>
            <a:r>
              <a:rPr lang="en-US" sz="1650" i="1" dirty="0" err="1">
                <a:solidFill>
                  <a:schemeClr val="bg2"/>
                </a:solidFill>
              </a:rPr>
              <a:t>w</a:t>
            </a:r>
            <a:r>
              <a:rPr lang="en-US" sz="1650" i="1" baseline="-25000" dirty="0" err="1">
                <a:solidFill>
                  <a:schemeClr val="bg2"/>
                </a:solidFill>
              </a:rPr>
              <a:t>i</a:t>
            </a:r>
            <a:r>
              <a:rPr lang="en-US" sz="1650" i="1" dirty="0">
                <a:solidFill>
                  <a:schemeClr val="bg2"/>
                </a:solidFill>
              </a:rPr>
              <a:t> </a:t>
            </a:r>
            <a:r>
              <a:rPr lang="en-US" sz="1650" dirty="0">
                <a:solidFill>
                  <a:schemeClr val="bg2"/>
                </a:solidFill>
              </a:rPr>
              <a:t> node signal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65707" y="4765585"/>
            <a:ext cx="57241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002060"/>
                </a:solidFill>
              </a:rPr>
              <a:t>P.M.J. Van den Hof, A.G. Dankers, </a:t>
            </a:r>
            <a:r>
              <a:rPr lang="en-US" sz="1000" dirty="0" smtClean="0">
                <a:solidFill>
                  <a:srgbClr val="002060"/>
                </a:solidFill>
              </a:rPr>
              <a:t>P.S.C. </a:t>
            </a:r>
            <a:r>
              <a:rPr lang="en-US" sz="1000" dirty="0" err="1">
                <a:solidFill>
                  <a:srgbClr val="002060"/>
                </a:solidFill>
              </a:rPr>
              <a:t>Heuberger</a:t>
            </a:r>
            <a:r>
              <a:rPr lang="en-US" sz="1000" dirty="0">
                <a:solidFill>
                  <a:srgbClr val="002060"/>
                </a:solidFill>
              </a:rPr>
              <a:t> and X. </a:t>
            </a:r>
            <a:r>
              <a:rPr lang="en-US" sz="1000" dirty="0" err="1">
                <a:solidFill>
                  <a:srgbClr val="002060"/>
                </a:solidFill>
              </a:rPr>
              <a:t>Bombois</a:t>
            </a:r>
            <a:r>
              <a:rPr lang="en-US" sz="1000" dirty="0">
                <a:solidFill>
                  <a:srgbClr val="002060"/>
                </a:solidFill>
              </a:rPr>
              <a:t>. </a:t>
            </a:r>
            <a:r>
              <a:rPr lang="en-US" sz="1000" dirty="0" err="1">
                <a:solidFill>
                  <a:srgbClr val="002060"/>
                </a:solidFill>
              </a:rPr>
              <a:t>Automatica</a:t>
            </a:r>
            <a:r>
              <a:rPr lang="en-US" sz="1000" dirty="0">
                <a:solidFill>
                  <a:srgbClr val="002060"/>
                </a:solidFill>
              </a:rPr>
              <a:t>, 2013.</a:t>
            </a:r>
          </a:p>
        </p:txBody>
      </p:sp>
    </p:spTree>
    <p:extLst>
      <p:ext uri="{BB962C8B-B14F-4D97-AF65-F5344CB8AC3E}">
        <p14:creationId xmlns:p14="http://schemas.microsoft.com/office/powerpoint/2010/main" val="432626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Dynamic</a:t>
            </a:r>
            <a:r>
              <a:rPr lang="nl-NL" dirty="0"/>
              <a:t> </a:t>
            </a:r>
            <a:r>
              <a:rPr lang="nl-NL" dirty="0" err="1"/>
              <a:t>network</a:t>
            </a:r>
            <a:r>
              <a:rPr lang="nl-NL" dirty="0"/>
              <a:t> setup </a:t>
            </a:r>
            <a:endParaRPr lang="en-US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25666" y="1303860"/>
            <a:ext cx="7922712" cy="3371808"/>
          </a:xfrm>
        </p:spPr>
        <p:txBody>
          <a:bodyPr/>
          <a:lstStyle/>
          <a:p>
            <a:pPr marL="0" lvl="2" indent="0">
              <a:buNone/>
            </a:pPr>
            <a:endParaRPr lang="en-US" altLang="nl-NL" dirty="0"/>
          </a:p>
          <a:p>
            <a:pPr marL="0" lvl="2" indent="0">
              <a:buNone/>
            </a:pPr>
            <a:endParaRPr lang="en-US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>
                <a:solidFill>
                  <a:srgbClr val="101073"/>
                </a:solidFill>
              </a:rPr>
              <a:pPr/>
              <a:t>4</a:t>
            </a:fld>
            <a:endParaRPr lang="en-US" dirty="0">
              <a:solidFill>
                <a:srgbClr val="101073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938" y="739838"/>
            <a:ext cx="3427393" cy="198767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355625" y="728935"/>
            <a:ext cx="4177526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50" b="1" dirty="0">
                <a:solidFill>
                  <a:schemeClr val="bg2"/>
                </a:solidFill>
              </a:rPr>
              <a:t>Assumptions: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2"/>
                </a:solidFill>
              </a:rPr>
              <a:t>Total of </a:t>
            </a:r>
            <a:r>
              <a:rPr lang="en-US" sz="1650" dirty="0">
                <a:solidFill>
                  <a:schemeClr val="bg2"/>
                </a:solidFill>
                <a:latin typeface="cmmi7" panose="020B0500000000000000" pitchFamily="34" charset="0"/>
              </a:rPr>
              <a:t>L</a:t>
            </a:r>
            <a:r>
              <a:rPr lang="en-US" sz="1650" dirty="0">
                <a:solidFill>
                  <a:schemeClr val="bg2"/>
                </a:solidFill>
              </a:rPr>
              <a:t> nodes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2"/>
                </a:solidFill>
              </a:rPr>
              <a:t>Network is well-posed and 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2"/>
                </a:solidFill>
              </a:rPr>
              <a:t>Modules </a:t>
            </a:r>
            <a:r>
              <a:rPr lang="en-US" sz="1650" dirty="0" smtClean="0">
                <a:solidFill>
                  <a:schemeClr val="bg2"/>
                </a:solidFill>
              </a:rPr>
              <a:t>are dynamic, may </a:t>
            </a:r>
            <a:r>
              <a:rPr lang="en-US" sz="1650" dirty="0">
                <a:solidFill>
                  <a:schemeClr val="bg2"/>
                </a:solidFill>
              </a:rPr>
              <a:t>be unstable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50" dirty="0">
                <a:solidFill>
                  <a:schemeClr val="bg2"/>
                </a:solidFill>
              </a:rPr>
              <a:t>Disturbances are stationary stochastic and can be correlated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35927" y="2886671"/>
            <a:ext cx="5249114" cy="1267290"/>
            <a:chOff x="1635927" y="2886671"/>
            <a:chExt cx="5249114" cy="126729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84645" y="3789889"/>
              <a:ext cx="1859720" cy="119094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35927" y="2886671"/>
              <a:ext cx="5249114" cy="85987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Picture 1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7800" y="3905707"/>
              <a:ext cx="547708" cy="24825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15" y="4269779"/>
            <a:ext cx="4001677" cy="2715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94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module identification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129" y="621684"/>
            <a:ext cx="5393671" cy="3016875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609938" y="3658847"/>
            <a:ext cx="6056038" cy="8168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Font typeface="Arial" panose="020B0604020202020204" pitchFamily="34" charset="0"/>
              <a:buNone/>
            </a:pPr>
            <a:r>
              <a:rPr lang="en-US" dirty="0" smtClean="0"/>
              <a:t>For a network with known topology:</a:t>
            </a:r>
          </a:p>
          <a:p>
            <a:pPr lvl="2"/>
            <a:r>
              <a:rPr lang="en-US" dirty="0" smtClean="0"/>
              <a:t>Identify        on the basis of measured signals</a:t>
            </a:r>
          </a:p>
          <a:p>
            <a:pPr lvl="2"/>
            <a:r>
              <a:rPr lang="en-US" dirty="0" smtClean="0"/>
              <a:t>Which signals to measure? Preference for local measurements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506" y="3955980"/>
            <a:ext cx="298323" cy="2225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895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Single module identification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513" y="621684"/>
            <a:ext cx="6012397" cy="3367399"/>
          </a:xfrm>
          <a:prstGeom prst="rect">
            <a:avLst/>
          </a:prstGeom>
        </p:spPr>
      </p:pic>
      <p:sp>
        <p:nvSpPr>
          <p:cNvPr id="8" name="Tijdelijke aanduiding voor inhoud 2"/>
          <p:cNvSpPr txBox="1">
            <a:spLocks/>
          </p:cNvSpPr>
          <p:nvPr/>
        </p:nvSpPr>
        <p:spPr>
          <a:xfrm>
            <a:off x="709880" y="4151200"/>
            <a:ext cx="6584217" cy="2323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2" indent="0">
              <a:buFont typeface="Arial" panose="020B0604020202020204" pitchFamily="34" charset="0"/>
              <a:buNone/>
            </a:pPr>
            <a:r>
              <a:rPr lang="en-US" sz="2000" dirty="0" err="1" smtClean="0"/>
              <a:t>Identifiying</a:t>
            </a:r>
            <a:r>
              <a:rPr lang="en-US" sz="2000" dirty="0" smtClean="0"/>
              <a:t>        is part of a multi-input, single-output problem </a:t>
            </a:r>
            <a:endParaRPr lang="en-US" sz="2000" dirty="0"/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733" y="4148719"/>
            <a:ext cx="314692" cy="2348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391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82" y="751523"/>
            <a:ext cx="3027179" cy="33893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mtClean="0"/>
              <a:t>Direct identification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>
                <a:solidFill>
                  <a:srgbClr val="101073"/>
                </a:solidFill>
              </a:rPr>
              <a:pPr/>
              <a:t>7</a:t>
            </a:fld>
            <a:endParaRPr lang="en-US" dirty="0">
              <a:solidFill>
                <a:srgbClr val="101073"/>
              </a:solidFill>
            </a:endParaRPr>
          </a:p>
        </p:txBody>
      </p:sp>
      <p:sp>
        <p:nvSpPr>
          <p:cNvPr id="14" name="Tijdelijke aanduiding voor inhoud 2 1"/>
          <p:cNvSpPr txBox="1">
            <a:spLocks/>
          </p:cNvSpPr>
          <p:nvPr/>
        </p:nvSpPr>
        <p:spPr>
          <a:xfrm>
            <a:off x="3981466" y="621684"/>
            <a:ext cx="4844623" cy="71029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Multi-input single-output problem</a:t>
            </a:r>
          </a:p>
          <a:p>
            <a:pPr>
              <a:spcAft>
                <a:spcPts val="0"/>
              </a:spcAft>
            </a:pPr>
            <a:r>
              <a:rPr lang="en-GB" dirty="0" smtClean="0"/>
              <a:t>to be addressed by a closed-loop identification method</a:t>
            </a:r>
            <a:endParaRPr lang="en-GB" dirty="0"/>
          </a:p>
        </p:txBody>
      </p:sp>
      <p:sp>
        <p:nvSpPr>
          <p:cNvPr id="15" name="Tijdelijke aanduiding voor inhoud 2 2"/>
          <p:cNvSpPr txBox="1">
            <a:spLocks/>
          </p:cNvSpPr>
          <p:nvPr/>
        </p:nvSpPr>
        <p:spPr>
          <a:xfrm>
            <a:off x="3981466" y="3272897"/>
            <a:ext cx="4769656" cy="127233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2"/>
            <a:r>
              <a:rPr lang="en-US" b="1" dirty="0" smtClean="0"/>
              <a:t>Direct PE method </a:t>
            </a:r>
          </a:p>
          <a:p>
            <a:pPr marL="0" lvl="2" indent="0">
              <a:spcBef>
                <a:spcPts val="70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</a:p>
          <a:p>
            <a:pPr marL="0" lvl="2" indent="0">
              <a:spcBef>
                <a:spcPts val="700"/>
              </a:spcBef>
              <a:buNone/>
            </a:pPr>
            <a:r>
              <a:rPr lang="en-US" dirty="0" smtClean="0">
                <a:solidFill>
                  <a:srgbClr val="FF0000"/>
                </a:solidFill>
              </a:rPr>
              <a:t>     </a:t>
            </a:r>
            <a:r>
              <a:rPr lang="en-US" dirty="0" smtClean="0">
                <a:solidFill>
                  <a:srgbClr val="002060"/>
                </a:solidFill>
              </a:rPr>
              <a:t>arriving at consistency and ML</a:t>
            </a:r>
            <a:r>
              <a:rPr lang="en-US" dirty="0" smtClean="0"/>
              <a:t> properties.</a:t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baseline="-25000" dirty="0">
              <a:latin typeface="cmmi7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732" y="3696463"/>
            <a:ext cx="4410132" cy="424335"/>
          </a:xfrm>
          <a:prstGeom prst="rect">
            <a:avLst/>
          </a:prstGeom>
        </p:spPr>
      </p:pic>
      <p:sp>
        <p:nvSpPr>
          <p:cNvPr id="17" name="Tijdelijke aanduiding voor inhoud 2 3"/>
          <p:cNvSpPr txBox="1">
            <a:spLocks/>
          </p:cNvSpPr>
          <p:nvPr/>
        </p:nvSpPr>
        <p:spPr>
          <a:xfrm>
            <a:off x="3981466" y="1569239"/>
            <a:ext cx="5162534" cy="1605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smtClean="0"/>
              <a:t>Selection of predictor input signals: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All parallel paths from </a:t>
            </a:r>
            <a:r>
              <a:rPr lang="en-GB" i="1" dirty="0" smtClean="0"/>
              <a:t>w</a:t>
            </a:r>
            <a:r>
              <a:rPr lang="en-GB" i="1" baseline="-25000" dirty="0" smtClean="0"/>
              <a:t>1</a:t>
            </a:r>
            <a:r>
              <a:rPr lang="en-GB" dirty="0" smtClean="0"/>
              <a:t> to </a:t>
            </a:r>
            <a:r>
              <a:rPr lang="en-GB" i="1" dirty="0" smtClean="0"/>
              <a:t>w</a:t>
            </a:r>
            <a:r>
              <a:rPr lang="en-GB" i="1" baseline="-25000" dirty="0" smtClean="0"/>
              <a:t>2</a:t>
            </a:r>
            <a:r>
              <a:rPr lang="en-GB" dirty="0" smtClean="0"/>
              <a:t> contain an input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All loops around </a:t>
            </a:r>
            <a:r>
              <a:rPr lang="en-GB" i="1" dirty="0" smtClean="0"/>
              <a:t>w</a:t>
            </a:r>
            <a:r>
              <a:rPr lang="en-GB" i="1" baseline="-25000" dirty="0" smtClean="0"/>
              <a:t>2</a:t>
            </a:r>
            <a:r>
              <a:rPr lang="en-GB" i="1" dirty="0" smtClean="0"/>
              <a:t> </a:t>
            </a:r>
            <a:r>
              <a:rPr lang="en-GB" dirty="0" smtClean="0"/>
              <a:t>contain an input</a:t>
            </a:r>
          </a:p>
          <a:p>
            <a:r>
              <a:rPr lang="en-GB" dirty="0" smtClean="0"/>
              <a:t>in order to guarantee that indeed object         is identified </a:t>
            </a:r>
            <a:r>
              <a:rPr lang="en-GB" baseline="30000" dirty="0" smtClean="0"/>
              <a:t>[1]</a:t>
            </a:r>
            <a:endParaRPr lang="en-GB" baseline="30000" dirty="0"/>
          </a:p>
        </p:txBody>
      </p:sp>
      <p:pic>
        <p:nvPicPr>
          <p:cNvPr id="7" name="Picture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5312" y="2555397"/>
            <a:ext cx="315375" cy="2246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4213" y="4747997"/>
            <a:ext cx="77434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 smtClean="0">
                <a:solidFill>
                  <a:srgbClr val="101073"/>
                </a:solidFill>
              </a:rPr>
              <a:t>[1]</a:t>
            </a:r>
            <a:r>
              <a:rPr lang="en-GB" sz="1200" dirty="0" smtClean="0">
                <a:solidFill>
                  <a:srgbClr val="101073"/>
                </a:solidFill>
              </a:rPr>
              <a:t> </a:t>
            </a:r>
            <a:r>
              <a:rPr lang="en-GB" sz="1050" dirty="0" smtClean="0">
                <a:solidFill>
                  <a:srgbClr val="101073"/>
                </a:solidFill>
              </a:rPr>
              <a:t>A.G</a:t>
            </a:r>
            <a:r>
              <a:rPr lang="en-GB" sz="1050" dirty="0">
                <a:solidFill>
                  <a:srgbClr val="101073"/>
                </a:solidFill>
              </a:rPr>
              <a:t>. </a:t>
            </a:r>
            <a:r>
              <a:rPr lang="en-GB" sz="1050" dirty="0" err="1" smtClean="0">
                <a:solidFill>
                  <a:srgbClr val="101073"/>
                </a:solidFill>
              </a:rPr>
              <a:t>Dankers</a:t>
            </a:r>
            <a:r>
              <a:rPr lang="en-GB" sz="1050" dirty="0" smtClean="0">
                <a:solidFill>
                  <a:srgbClr val="101073"/>
                </a:solidFill>
              </a:rPr>
              <a:t> et al., </a:t>
            </a:r>
            <a:r>
              <a:rPr lang="en-GB" sz="1050" i="1" dirty="0" smtClean="0">
                <a:solidFill>
                  <a:srgbClr val="101073"/>
                </a:solidFill>
              </a:rPr>
              <a:t>IEEE </a:t>
            </a:r>
            <a:r>
              <a:rPr lang="en-GB" sz="1050" i="1" dirty="0">
                <a:solidFill>
                  <a:srgbClr val="101073"/>
                </a:solidFill>
              </a:rPr>
              <a:t>Trans. Automatic Control, 61</a:t>
            </a:r>
            <a:r>
              <a:rPr lang="en-GB" sz="1050" dirty="0">
                <a:solidFill>
                  <a:srgbClr val="101073"/>
                </a:solidFill>
              </a:rPr>
              <a:t>, 937-952, 2016</a:t>
            </a:r>
            <a:r>
              <a:rPr lang="en-GB" sz="1050" dirty="0" smtClean="0">
                <a:solidFill>
                  <a:srgbClr val="101073"/>
                </a:solidFill>
              </a:rPr>
              <a:t>.</a:t>
            </a:r>
            <a:endParaRPr lang="en-GB" sz="1050" dirty="0">
              <a:solidFill>
                <a:srgbClr val="10107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82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071" y="720787"/>
            <a:ext cx="3027179" cy="3389376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mtClean="0"/>
              <a:t>Direct identification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>
                <a:solidFill>
                  <a:srgbClr val="101073"/>
                </a:solidFill>
              </a:rPr>
              <a:pPr/>
              <a:t>8</a:t>
            </a:fld>
            <a:endParaRPr lang="en-US" dirty="0">
              <a:solidFill>
                <a:srgbClr val="10107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7572" y="603288"/>
            <a:ext cx="26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Currently available results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4211267" y="1123130"/>
            <a:ext cx="4321884" cy="1023991"/>
          </a:xfrm>
        </p:spPr>
        <p:txBody>
          <a:bodyPr/>
          <a:lstStyle/>
          <a:p>
            <a:r>
              <a:rPr lang="en-US" altLang="nl-NL" dirty="0" smtClean="0"/>
              <a:t>For </a:t>
            </a:r>
            <a:r>
              <a:rPr lang="en-US" altLang="nl-NL" dirty="0"/>
              <a:t>a consistent and </a:t>
            </a:r>
            <a:r>
              <a:rPr lang="en-US" altLang="nl-NL" dirty="0">
                <a:solidFill>
                  <a:srgbClr val="FF0000"/>
                </a:solidFill>
              </a:rPr>
              <a:t>minimum variance estimate</a:t>
            </a:r>
            <a:r>
              <a:rPr lang="en-US" altLang="nl-NL" dirty="0"/>
              <a:t> (direct method</a:t>
            </a:r>
            <a:r>
              <a:rPr lang="en-US" altLang="nl-NL" dirty="0" smtClean="0"/>
              <a:t>) there </a:t>
            </a:r>
            <a:r>
              <a:rPr lang="en-US" altLang="nl-NL" dirty="0"/>
              <a:t>is one additional condition: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dirty="0"/>
              <a:t>absence of </a:t>
            </a:r>
            <a:r>
              <a:rPr lang="en-US" altLang="nl-NL" b="1" dirty="0"/>
              <a:t>confounding variables,</a:t>
            </a:r>
            <a:r>
              <a:rPr lang="en-US" altLang="nl-NL" baseline="30000" dirty="0"/>
              <a:t> [1][2]</a:t>
            </a:r>
            <a:r>
              <a:rPr lang="en-US" altLang="nl-NL" b="1" dirty="0"/>
              <a:t> </a:t>
            </a:r>
            <a:r>
              <a:rPr lang="en-US" dirty="0" smtClean="0"/>
              <a:t>i.e</a:t>
            </a:r>
            <a:r>
              <a:rPr lang="en-US" dirty="0"/>
              <a:t>. correlated disturbances on inputs and </a:t>
            </a:r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938" y="4642345"/>
            <a:ext cx="509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solidFill>
                  <a:srgbClr val="101073"/>
                </a:solidFill>
              </a:rPr>
              <a:t>[1] </a:t>
            </a:r>
            <a:r>
              <a:rPr lang="en-GB" sz="1200" dirty="0">
                <a:solidFill>
                  <a:srgbClr val="101073"/>
                </a:solidFill>
              </a:rPr>
              <a:t>J. Pearl, </a:t>
            </a:r>
            <a:r>
              <a:rPr lang="en-GB" sz="1200" i="1" dirty="0">
                <a:solidFill>
                  <a:srgbClr val="101073"/>
                </a:solidFill>
              </a:rPr>
              <a:t>Stat. Surveys, 3, </a:t>
            </a:r>
            <a:r>
              <a:rPr lang="en-GB" sz="1200" dirty="0">
                <a:solidFill>
                  <a:srgbClr val="101073"/>
                </a:solidFill>
              </a:rPr>
              <a:t>96-146, </a:t>
            </a:r>
            <a:r>
              <a:rPr lang="en-GB" sz="1200" dirty="0" smtClean="0">
                <a:solidFill>
                  <a:srgbClr val="101073"/>
                </a:solidFill>
              </a:rPr>
              <a:t>2009</a:t>
            </a:r>
          </a:p>
          <a:p>
            <a:r>
              <a:rPr lang="en-GB" sz="1200" baseline="30000" dirty="0" smtClean="0">
                <a:solidFill>
                  <a:srgbClr val="101073"/>
                </a:solidFill>
              </a:rPr>
              <a:t>[2</a:t>
            </a:r>
            <a:r>
              <a:rPr lang="en-GB" sz="1200" baseline="30000" dirty="0">
                <a:solidFill>
                  <a:srgbClr val="101073"/>
                </a:solidFill>
              </a:rPr>
              <a:t>] </a:t>
            </a:r>
            <a:r>
              <a:rPr lang="en-GB" sz="1200" dirty="0">
                <a:solidFill>
                  <a:srgbClr val="101073"/>
                </a:solidFill>
              </a:rPr>
              <a:t>A.G. </a:t>
            </a:r>
            <a:r>
              <a:rPr lang="en-GB" sz="1200" dirty="0" err="1">
                <a:solidFill>
                  <a:srgbClr val="101073"/>
                </a:solidFill>
              </a:rPr>
              <a:t>Dankers</a:t>
            </a:r>
            <a:r>
              <a:rPr lang="en-GB" sz="1200" dirty="0">
                <a:solidFill>
                  <a:srgbClr val="101073"/>
                </a:solidFill>
              </a:rPr>
              <a:t> et al., </a:t>
            </a:r>
            <a:r>
              <a:rPr lang="en-GB" sz="1200" i="1" dirty="0">
                <a:solidFill>
                  <a:srgbClr val="101073"/>
                </a:solidFill>
              </a:rPr>
              <a:t>Proc. IFAC World Congress</a:t>
            </a:r>
            <a:r>
              <a:rPr lang="en-GB" sz="1200" dirty="0">
                <a:solidFill>
                  <a:srgbClr val="101073"/>
                </a:solidFill>
              </a:rPr>
              <a:t>, 2017.</a:t>
            </a:r>
          </a:p>
        </p:txBody>
      </p:sp>
    </p:spTree>
    <p:extLst>
      <p:ext uri="{BB962C8B-B14F-4D97-AF65-F5344CB8AC3E}">
        <p14:creationId xmlns:p14="http://schemas.microsoft.com/office/powerpoint/2010/main" val="68574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smtClean="0"/>
              <a:t>Direct identification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EC10D-CD46-426F-915E-6C78530279CB}" type="slidenum">
              <a:rPr lang="en-US" smtClean="0">
                <a:solidFill>
                  <a:srgbClr val="101073"/>
                </a:solidFill>
              </a:rPr>
              <a:pPr/>
              <a:t>9</a:t>
            </a:fld>
            <a:endParaRPr lang="en-US" dirty="0">
              <a:solidFill>
                <a:srgbClr val="101073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07572" y="603288"/>
            <a:ext cx="26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Currently available results</a:t>
            </a:r>
          </a:p>
        </p:txBody>
      </p:sp>
      <p:sp>
        <p:nvSpPr>
          <p:cNvPr id="9" name="Tijdelijke aanduiding voor inhoud 2"/>
          <p:cNvSpPr>
            <a:spLocks noGrp="1"/>
          </p:cNvSpPr>
          <p:nvPr>
            <p:ph idx="1"/>
          </p:nvPr>
        </p:nvSpPr>
        <p:spPr>
          <a:xfrm>
            <a:off x="4211267" y="1123130"/>
            <a:ext cx="4321884" cy="1023991"/>
          </a:xfrm>
        </p:spPr>
        <p:txBody>
          <a:bodyPr/>
          <a:lstStyle/>
          <a:p>
            <a:r>
              <a:rPr lang="en-US" altLang="nl-NL" dirty="0" smtClean="0"/>
              <a:t>For </a:t>
            </a:r>
            <a:r>
              <a:rPr lang="en-US" altLang="nl-NL" dirty="0"/>
              <a:t>a consistent and </a:t>
            </a:r>
            <a:r>
              <a:rPr lang="en-US" altLang="nl-NL" dirty="0">
                <a:solidFill>
                  <a:srgbClr val="FF0000"/>
                </a:solidFill>
              </a:rPr>
              <a:t>minimum variance estimate</a:t>
            </a:r>
            <a:r>
              <a:rPr lang="en-US" altLang="nl-NL" dirty="0"/>
              <a:t> (direct method</a:t>
            </a:r>
            <a:r>
              <a:rPr lang="en-US" altLang="nl-NL" dirty="0" smtClean="0"/>
              <a:t>) there </a:t>
            </a:r>
            <a:r>
              <a:rPr lang="en-US" altLang="nl-NL" dirty="0"/>
              <a:t>is one additional condition: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dirty="0"/>
              <a:t>absence of </a:t>
            </a:r>
            <a:r>
              <a:rPr lang="en-US" altLang="nl-NL" b="1" dirty="0"/>
              <a:t>confounding variables,</a:t>
            </a:r>
            <a:r>
              <a:rPr lang="en-US" altLang="nl-NL" baseline="30000" dirty="0"/>
              <a:t> [1][2]</a:t>
            </a:r>
            <a:r>
              <a:rPr lang="en-US" altLang="nl-NL" b="1" dirty="0"/>
              <a:t> </a:t>
            </a:r>
            <a:r>
              <a:rPr lang="en-US" dirty="0" smtClean="0"/>
              <a:t>i.e</a:t>
            </a:r>
            <a:r>
              <a:rPr lang="en-US" dirty="0"/>
              <a:t>. correlated disturbances on inputs and </a:t>
            </a:r>
            <a:r>
              <a:rPr lang="en-US" dirty="0" smtClean="0"/>
              <a:t>outputs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938" y="4642345"/>
            <a:ext cx="5099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aseline="30000" dirty="0">
                <a:solidFill>
                  <a:srgbClr val="101073"/>
                </a:solidFill>
              </a:rPr>
              <a:t>[1] </a:t>
            </a:r>
            <a:r>
              <a:rPr lang="en-GB" sz="1200" dirty="0">
                <a:solidFill>
                  <a:srgbClr val="101073"/>
                </a:solidFill>
              </a:rPr>
              <a:t>J. Pearl, </a:t>
            </a:r>
            <a:r>
              <a:rPr lang="en-GB" sz="1200" i="1" dirty="0">
                <a:solidFill>
                  <a:srgbClr val="101073"/>
                </a:solidFill>
              </a:rPr>
              <a:t>Stat. Surveys, 3, </a:t>
            </a:r>
            <a:r>
              <a:rPr lang="en-GB" sz="1200" dirty="0">
                <a:solidFill>
                  <a:srgbClr val="101073"/>
                </a:solidFill>
              </a:rPr>
              <a:t>96-146, </a:t>
            </a:r>
            <a:r>
              <a:rPr lang="en-GB" sz="1200" dirty="0" smtClean="0">
                <a:solidFill>
                  <a:srgbClr val="101073"/>
                </a:solidFill>
              </a:rPr>
              <a:t>2009</a:t>
            </a:r>
          </a:p>
          <a:p>
            <a:r>
              <a:rPr lang="en-GB" sz="1200" baseline="30000" dirty="0" smtClean="0">
                <a:solidFill>
                  <a:srgbClr val="101073"/>
                </a:solidFill>
              </a:rPr>
              <a:t>[2</a:t>
            </a:r>
            <a:r>
              <a:rPr lang="en-GB" sz="1200" baseline="30000" dirty="0">
                <a:solidFill>
                  <a:srgbClr val="101073"/>
                </a:solidFill>
              </a:rPr>
              <a:t>] </a:t>
            </a:r>
            <a:r>
              <a:rPr lang="en-GB" sz="1200" dirty="0">
                <a:solidFill>
                  <a:srgbClr val="101073"/>
                </a:solidFill>
              </a:rPr>
              <a:t>A.G. </a:t>
            </a:r>
            <a:r>
              <a:rPr lang="en-GB" sz="1200" dirty="0" err="1">
                <a:solidFill>
                  <a:srgbClr val="101073"/>
                </a:solidFill>
              </a:rPr>
              <a:t>Dankers</a:t>
            </a:r>
            <a:r>
              <a:rPr lang="en-GB" sz="1200" dirty="0">
                <a:solidFill>
                  <a:srgbClr val="101073"/>
                </a:solidFill>
              </a:rPr>
              <a:t> et al., </a:t>
            </a:r>
            <a:r>
              <a:rPr lang="en-GB" sz="1200" i="1" dirty="0">
                <a:solidFill>
                  <a:srgbClr val="101073"/>
                </a:solidFill>
              </a:rPr>
              <a:t>Proc. IFAC World Congress</a:t>
            </a:r>
            <a:r>
              <a:rPr lang="en-GB" sz="1200" dirty="0">
                <a:solidFill>
                  <a:srgbClr val="101073"/>
                </a:solidFill>
              </a:rPr>
              <a:t>, 2017.</a:t>
            </a:r>
          </a:p>
        </p:txBody>
      </p:sp>
      <p:sp>
        <p:nvSpPr>
          <p:cNvPr id="11" name="Tijdelijke aanduiding voor inhoud 2"/>
          <p:cNvSpPr txBox="1">
            <a:spLocks/>
          </p:cNvSpPr>
          <p:nvPr/>
        </p:nvSpPr>
        <p:spPr>
          <a:xfrm>
            <a:off x="4211267" y="2446211"/>
            <a:ext cx="4321884" cy="16864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0" indent="0" algn="l" defTabSz="514350" rtl="0" eaLnBrk="1" latinLnBrk="0" hangingPunct="1">
              <a:lnSpc>
                <a:spcPts val="1800"/>
              </a:lnSpc>
              <a:spcBef>
                <a:spcPts val="413"/>
              </a:spcBef>
              <a:spcAft>
                <a:spcPts val="413"/>
              </a:spcAft>
              <a:buFont typeface="Arial" panose="020B0604020202020204" pitchFamily="34" charset="0"/>
              <a:buNone/>
              <a:defRPr sz="19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202500" indent="-202500" algn="l" defTabSz="514350" rtl="0" eaLnBrk="1" latinLnBrk="0" hangingPunct="1">
              <a:lnSpc>
                <a:spcPts val="1800"/>
              </a:lnSpc>
              <a:spcBef>
                <a:spcPts val="413"/>
              </a:spcBef>
              <a:buClr>
                <a:schemeClr val="bg2"/>
              </a:buClr>
              <a:buSzPct val="100000"/>
              <a:buFont typeface="Arial" panose="020B0604020202020204" pitchFamily="34" charset="0"/>
              <a:buChar char="•"/>
              <a:defRPr sz="16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405000" indent="-202500" algn="l" defTabSz="514350" rtl="0" eaLnBrk="1" latinLnBrk="0" hangingPunct="1">
              <a:lnSpc>
                <a:spcPts val="1650"/>
              </a:lnSpc>
              <a:spcBef>
                <a:spcPts val="0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15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607500" indent="-202500" algn="l" defTabSz="514350" rtl="0" eaLnBrk="1" latinLnBrk="0" hangingPunct="1">
              <a:lnSpc>
                <a:spcPts val="15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41446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67163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8813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85988" indent="-128588" algn="l" defTabSz="514350" rtl="0" eaLnBrk="1" latinLnBrk="0" hangingPunct="1">
              <a:lnSpc>
                <a:spcPct val="90000"/>
              </a:lnSpc>
              <a:spcBef>
                <a:spcPts val="281"/>
              </a:spcBef>
              <a:buFont typeface="Arial" panose="020B0604020202020204" pitchFamily="34" charset="0"/>
              <a:buChar char="•"/>
              <a:defRPr sz="101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nl-NL" dirty="0" smtClean="0"/>
              <a:t>If all </a:t>
            </a:r>
            <a:r>
              <a:rPr lang="en-US" altLang="nl-NL" i="1" dirty="0" smtClean="0"/>
              <a:t>v</a:t>
            </a:r>
            <a:r>
              <a:rPr lang="en-US" altLang="nl-NL" dirty="0" smtClean="0"/>
              <a:t>-signals are uncorrelated: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nl-NL" dirty="0" smtClean="0"/>
              <a:t>Confounding variables are due to unmeasured node signals that have (unmeasured) paths to input(s) and output; </a:t>
            </a:r>
            <a:endParaRPr lang="en-US" i="1" baseline="-250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37" y="1020781"/>
            <a:ext cx="3551154" cy="322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045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312,7109"/>
  <p:tag name="ORIGINALWIDTH" val="4607,424"/>
  <p:tag name="LATEXADDIN" val="\documentclass{slides}&#10;\usepackage{amsmath,color}&#10;\pagestyle{empty}&#10;\definecolor{dblue}{RGB}{16,16,115}&#10;\begin{document}&#10;\mathversion{bold}&#10;\sffamily\bfseries&#10;\color{dblue}&#10;&#10;\[ w(t) = G^0(q) w(t) + R^0(q) r(t) + v(t) &#10;\] &#10;\end{document}&#10;&#10;"/>
  <p:tag name="IGUANATEXSIZE" val="20"/>
  <p:tag name="IGUANATEXCURSOR" val="21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"/>
  <p:tag name="ORIGINALWIDTH" val="150.75"/>
  <p:tag name="LATEXADDIN" val="\documentclass{article}&#10;\usepackage{amsmath,color}&#10;\pagestyle{empty}&#10;\definecolor{dblue}{RGB}{16,16,115}&#10;\begin{document}&#10;\mathversion{bold}&#10;\sffamily\bfseries&#10;\color{dblue}&#10;&#10;\[ &#10;w_2\]&#10;&#10;&#10;\end{document}"/>
  <p:tag name="IGUANATEXSIZE" val="20"/>
  <p:tag name="IGUANATEXCURSOR" val="18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99.25"/>
  <p:tag name="ORIGINALWIDTH" val="2832.75"/>
  <p:tag name="LATEXADDIN" val="\documentclass{article}&#10;\usepackage{amsmath,color}&#10;\pagestyle{empty}&#10;\definecolor{dblue}{RGB}{16,16,115}&#10;\begin{document}&#10;\mathversion{bold}&#10;\sffamily\bfseries&#10;\color{dblue}&#10;&#10;\[ &#10;\begin{bmatrix} \varepsilon_1(t,\theta) \\ \varepsilon_2(t,\theta) \end{bmatrix}  &#10;= H(q,\theta)^{-1}&#10;\begin{bmatrix} w_1(t) - G_{12}(q,\theta)w_2(t) \\ w_2(t) - G_{21}(q,\theta)w_1(t) \end{bmatrix}&#10;\]&#10;&#10;&#10;\end{document}"/>
  <p:tag name="IGUANATEXSIZE" val="20"/>
  <p:tag name="IGUANATEXCURSOR" val="37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208.5"/>
  <p:tag name="LATEXADDIN" val="\documentclass{article}&#10;\usepackage{amsmath,color}&#10;\pagestyle{empty}&#10;\definecolor{dblue}{RGB}{16,16,115}&#10;\begin{document}&#10;\mathversion{bold}&#10;\sffamily\bfseries&#10;\color{red}&#10;&#10;\[ &#10;G_{21}^0\]&#10;&#10;&#10;\end{document}"/>
  <p:tag name="IGUANATEXSIZE" val="20"/>
  <p:tag name="IGUANATEXCURSOR" val="17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210.75"/>
  <p:tag name="LATEXADDIN" val="\documentclass{article}&#10;\usepackage{amsmath,color}&#10;\pagestyle{empty}&#10;\definecolor{dblue}{RGB}{16,16,115}&#10;\begin{document}&#10;\mathversion{bold}&#10;\sffamily\bfseries&#10;\color{red}&#10;&#10;\[ &#10;G_{12}^0\]&#10;&#10;&#10;\end{document}"/>
  <p:tag name="IGUANATEXSIZE" val="20"/>
  <p:tag name="IGUANATEXCURSOR" val="18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158,2302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A}$&#10;\end{document}"/>
  <p:tag name="IGUANATEXSIZE" val="19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54,480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Q}$&#10;\end{document}"/>
  <p:tag name="IGUANATEXSIZE" val="19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,49047"/>
  <p:tag name="ORIGINALWIDTH" val="138,732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B}$&#10;\end{document}"/>
  <p:tag name="IGUANATEXSIZE" val="19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,74055"/>
  <p:tag name="ORIGINALWIDTH" val="155,2306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o}$&#10;\end{document}"/>
  <p:tag name="IGUANATEXSIZE" val="19"/>
  <p:tag name="IGUANATEXCURSOR" val="2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54,480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Q}$&#10;\end{document}"/>
  <p:tag name="IGUANATEXSIZE" val="19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158,2302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A}$&#10;\end{document}"/>
  <p:tag name="IGUANATEXSIZE" val="19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284.589"/>
  <p:tag name="ORIGINALWIDTH" val="7841.77"/>
  <p:tag name="LATEXADDIN" val="\documentclass{slides}&#10;\usepackage{amsmath,color}&#10;\pagestyle{empty}&#10;\definecolor{dblue}{RGB}{16,16,115}&#10;\begin{document}&#10;\mathversion{bold}&#10;\sffamily\bfseries&#10;\color{dblue}&#10;&#10;\[  &#10;\left[ \begin{array}{c} w_1 \\ w_2 \\ \vdots \\ w_L \end{array}\right]  =&#10;\left[ \begin{array}{cccc}&#10;0       &amp; G_{12}^0 &amp; \cdots &amp; G_{1L}^0 \\&#10;G_{21}^0 &amp; 0      &amp; \ddots &amp; G_{2L}^0 \\&#10;\vdots  &amp; \ddots &amp; \ddots &amp; \vdots \\&#10;G_{L1}^0 &amp; G_{L2}^0 &amp; \cdots &amp; 0      \end{array} \right] &#10;\left[ \begin{array}{c} w_1 \\ w_2 \\ \vdots \\ w_L \end{array}\right]  +&#10;R^0 \left[ \begin{array}{c} r_1 \\ r_2 \\ \vdots \\ r_K \end{array}\right]  +&#10;\left[ \begin{array}{c} v_1 \\ v_2 \\ \vdots \\ v_L \end{array}\right] &#10;\] &#10;\end{document}&#10;&#10;"/>
  <p:tag name="IGUANATEXSIZE" val="20"/>
  <p:tag name="IGUANATEXCURSOR" val="537"/>
  <p:tag name="TRANSPARENCY" val="True"/>
  <p:tag name="FILENAME" val=""/>
  <p:tag name="INPUTTYPE" val="0"/>
  <p:tag name="LATEXENGINEID" val="0"/>
  <p:tag name="TEMPFOLDER" val="c:\temp\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54,480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Q}$&#10;\end{document}"/>
  <p:tag name="IGUANATEXSIZE" val="19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,49047"/>
  <p:tag name="ORIGINALWIDTH" val="138,732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B}$&#10;\end{document}"/>
  <p:tag name="IGUANATEXSIZE" val="19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,74055"/>
  <p:tag name="ORIGINALWIDTH" val="155,2306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o}$&#10;\end{document}"/>
  <p:tag name="IGUANATEXSIZE" val="19"/>
  <p:tag name="IGUANATEXCURSOR" val="2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54,480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Q}$&#10;\end{document}"/>
  <p:tag name="IGUANATEXSIZE" val="19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4,99063"/>
  <p:tag name="ORIGINALWIDTH" val="152,9809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D}$&#10;\end{document}"/>
  <p:tag name="IGUANATEXSIZE" val="19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5,48929"/>
  <p:tag name="ORIGINALWIDTH" val="143,982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Y}$&#10;\end{document}"/>
  <p:tag name="IGUANATEXSIZE" val="19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534,6832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D} \rightarrow w_{\smallsub Y}$&#10;\end{document}"/>
  <p:tag name="IGUANATEXSIZE" val="19"/>
  <p:tag name="IGUANATEXCURSOR" val="2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0,24"/>
  <p:tag name="ORIGINALWIDTH" val="369,7038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A}, w_{\smallsub B}$&#10;\end{document}"/>
  <p:tag name="IGUANATEXSIZE" val="19"/>
  <p:tag name="IGUANATEXCURSOR" val="28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,74055"/>
  <p:tag name="ORIGINALWIDTH" val="155,2306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o}$&#10;\end{document}"/>
  <p:tag name="IGUANATEXSIZE" val="19"/>
  <p:tag name="IGUANATEXCURSOR" val="2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54,480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Q}$&#10;\end{document}"/>
  <p:tag name="IGUANATEXSIZE" val="19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12.7109"/>
  <p:tag name="ORIGINALWIDTH" val="689.9138"/>
  <p:tag name="LATEXADDIN" val="\documentclass{slides}&#10;\usepackage{amsmath,color}&#10;\pagestyle{empty}&#10;\definecolor{dblue}{RGB}{16,16,115}&#10;\begin{document}&#10;\mathversion{bold}&#10;\sffamily\bfseries&#10;\color{dblue}&#10;&#10;\[ G^0(q) &#10;\] &#10;\end{document}&#10;&#10;"/>
  <p:tag name="IGUANATEXSIZE" val="20"/>
  <p:tag name="IGUANATEXCURSOR" val="183"/>
  <p:tag name="TRANSPARENCY" val="True"/>
  <p:tag name="FILENAME" val=""/>
  <p:tag name="INPUTTYPE" val="0"/>
  <p:tag name="LATEXENGINEID" val="0"/>
  <p:tag name="TEMPFOLDER" val="c:\temp\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,49047"/>
  <p:tag name="ORIGINALWIDTH" val="138,732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B}$&#10;\end{document}"/>
  <p:tag name="IGUANATEXSIZE" val="19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,49047"/>
  <p:tag name="ORIGINALWIDTH" val="138,732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B}$&#10;\end{document}"/>
  <p:tag name="IGUANATEXSIZE" val="19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158,2302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A}$&#10;\end{document}"/>
  <p:tag name="IGUANATEXSIZE" val="19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,49047"/>
  <p:tag name="ORIGINALWIDTH" val="138,732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B}$&#10;\end{document}"/>
  <p:tag name="IGUANATEXSIZE" val="19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,49047"/>
  <p:tag name="ORIGINALWIDTH" val="138,732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B}$&#10;\end{document}"/>
  <p:tag name="IGUANATEXSIZE" val="19"/>
  <p:tag name="IGUANATEXCURSOR" val="24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87,064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Y} = \{1\} \ \ w_{\smallsub D} = \{2,3,4\}$&#10;\end{document}"/>
  <p:tag name="IGUANATEXSIZE" val="19"/>
  <p:tag name="IGUANATEXCURSOR" val="3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622,04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Y} = \{1, 3\} \ \ w_{\smallsub D} = \{2,3,4\}$&#10;\end{document}"/>
  <p:tag name="IGUANATEXSIZE" val="19"/>
  <p:tag name="IGUANATEXCURSOR" val="27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94,48819"/>
  <p:tag name="ORIGINALWIDTH" val="534,6832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D} \rightarrow w_{\smallsub Y}$&#10;\end{document}"/>
  <p:tag name="IGUANATEXSIZE" val="19"/>
  <p:tag name="IGUANATEXCURSOR" val="291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757,03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Y} = \{1, 3\} \ \ w_{\smallsub D} = \{2,3,4,6\}$&#10;\end{document}"/>
  <p:tag name="IGUANATEXSIZE" val="19"/>
  <p:tag name="IGUANATEXCURSOR" val="30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87,064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Y} = \{1\} \ \ w_{\smallsub D} = \{2,3,5\}$&#10;\end{document}"/>
  <p:tag name="IGUANATEXSIZE" val="19"/>
  <p:tag name="IGUANATEXCURSOR" val="302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8.459"/>
  <p:tag name="ORIGINALWIDTH" val="440.1949"/>
  <p:tag name="LATEXADDIN" val="\documentclass{slides}&#10;\usepackage{amsmath,color}&#10;\pagestyle{empty}&#10;\definecolor{dblue}{RGB}{16,16,115}&#10;\begin{document}&#10;\mathversion{bold}&#10;\sffamily\bfseries&#10;\color{dblue}&#10;&#10;\[ G_{21}^0 &#10;\] &#10;\end{document}&#10;&#10;"/>
  <p:tag name="IGUANATEXSIZE" val="20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622,04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Y} = \{1, 3\} \ \ w_{\smallsub D} = \{2,3,5\}$&#10;\end{document}"/>
  <p:tag name="IGUANATEXSIZE" val="19"/>
  <p:tag name="IGUANATEXCURSOR" val="2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622,04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Y} = \{1, 3\} \ \ w_{\smallsub D} = \{2,3,5\}$&#10;\end{document}"/>
  <p:tag name="IGUANATEXSIZE" val="19"/>
  <p:tag name="IGUANATEXCURSOR" val="2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830,8961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D} = \{2,3,5\}$&#10;\end{document}"/>
  <p:tag name="IGUANATEXSIZE" val="19"/>
  <p:tag name="IGUANATEXCURSOR" val="2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757,03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Y} = \{1, 3, 5\} \ \ w_{\smallsub D} = \{2,3,5\}$&#10;\end{document}"/>
  <p:tag name="IGUANATEXSIZE" val="19"/>
  <p:tag name="IGUANATEXCURSOR" val="2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956,8804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Y} = \{1, 3, 5, 2\}$&#10;\end{document}"/>
  <p:tag name="IGUANATEXSIZE" val="19"/>
  <p:tag name="IGUANATEXCURSOR" val="279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351,331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Y} = \{1\} \ \ w_{\smallsub D} = \{2,3\}$&#10;\end{document}"/>
  <p:tag name="IGUANATEXSIZE" val="19"/>
  <p:tag name="IGUANATEXCURSOR" val="300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487,064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Y} = \{1, 3\} \ \ w_{\smallsub D} = \{2,3\}$&#10;\end{document}"/>
  <p:tag name="IGUANATEXSIZE" val="19"/>
  <p:tag name="IGUANATEXCURSOR" val="27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24,4844"/>
  <p:tag name="ORIGINALWIDTH" val="1622,04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Y} = \{1, 3, 2\} \ \ w_{\smallsub D} = \{2,3\}$&#10;\end{document}"/>
  <p:tag name="IGUANATEXSIZE" val="19"/>
  <p:tag name="IGUANATEXCURSOR" val="27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448,4439"/>
  <p:tag name="ORIGINALWIDTH" val="781,4023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$&#10;\begin{bmatrix}&#10;w_2 \\ w_3&#10;\end{bmatrix} &#10;\rightarrow&#10;\begin{bmatrix}&#10;w_1 \\ w_2 \\ w_3&#10;\end{bmatrix}&#10;$$&#10;\end{document}"/>
  <p:tag name="IGUANATEXSIZE" val="19"/>
  <p:tag name="IGUANATEXCURSOR" val="35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,6753"/>
  <p:tag name="ORIGINALWIDTH" val="780,6525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$&#10;\begin{bmatrix}&#10;w_2 \\ w_3 \\ w_4 \\ w_6&#10;\end{bmatrix} &#10;\rightarrow&#10;\begin{bmatrix}&#10;w_1 \\ w_3 \end{bmatrix}&#10;$$&#10;\end{document}"/>
  <p:tag name="IGUANATEXSIZE" val="19"/>
  <p:tag name="IGUANATEXCURSOR" val="346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328.459"/>
  <p:tag name="ORIGINALWIDTH" val="440.1949"/>
  <p:tag name="LATEXADDIN" val="\documentclass{slides}&#10;\usepackage{amsmath,color}&#10;\pagestyle{empty}&#10;\definecolor{dblue}{RGB}{16,16,115}&#10;\begin{document}&#10;\mathversion{bold}&#10;\sffamily\bfseries&#10;\color{dblue}&#10;&#10;\[ G_{21}^0 &#10;\] &#10;\end{document}&#10;&#10;"/>
  <p:tag name="IGUANATEXSIZE" val="20"/>
  <p:tag name="IGUANATEXCURSOR" val="185"/>
  <p:tag name="TRANSPARENCY" val="True"/>
  <p:tag name="FILENAME" val=""/>
  <p:tag name="INPUTTYPE" val="0"/>
  <p:tag name="LATEXENGINEID" val="0"/>
  <p:tag name="TEMPFOLDER" val="c:\temp\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597,6753"/>
  <p:tag name="ORIGINALWIDTH" val="806,1492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$&#10;\begin{bmatrix}&#10;w_2 \\ w_3 \\ w_5&#10;\end{bmatrix} &#10;\rightarrow&#10;\begin{bmatrix}&#10;w_1 \\ w_2 \\ w_3 \\ w_5&#10;\end{bmatrix}&#10;$$&#10;\end{document}"/>
  <p:tag name="IGUANATEXSIZE" val="19"/>
  <p:tag name="IGUANATEXCURSOR" val="284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8,74016"/>
  <p:tag name="ORIGINALWIDTH" val="158,2302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A}$&#10;\end{document}"/>
  <p:tag name="IGUANATEXSIZE" val="19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54,480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Q}$&#10;\end{document}"/>
  <p:tag name="IGUANATEXSIZE" val="19"/>
  <p:tag name="IGUANATEXCURSOR" val="178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6,49047"/>
  <p:tag name="ORIGINALWIDTH" val="138,732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B}$&#10;\end{document}"/>
  <p:tag name="IGUANATEXSIZE" val="19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75,74055"/>
  <p:tag name="ORIGINALWIDTH" val="155,2306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o}$&#10;\end{document}"/>
  <p:tag name="IGUANATEXSIZE" val="19"/>
  <p:tag name="IGUANATEXCURSOR" val="25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84,73937"/>
  <p:tag name="ORIGINALWIDTH" val="154,4807"/>
  <p:tag name="LATEXADDIN" val="\documentclass{article}&#10;\usepackage{amsmath,amsfonts,color}&#10;\pagestyle{empty}&#10;\definecolor{dblue}{RGB}{16,16,115}&#10;\newcommand{\smallsub}[1]{\! {\scriptscriptstyle \mathcal{#1}} }&#10;\begin{document}&#10;\mathversion{bold}&#10;\sffamily\bfseries&#10;\color{dblue}&#10;$w_{\smallsub Q}$&#10;\end{document}"/>
  <p:tag name="IGUANATEXSIZE" val="19"/>
  <p:tag name="IGUANATEXCURSOR" val="263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280.5"/>
  <p:tag name="ORIGINALWIDTH" val="2915.25"/>
  <p:tag name="LATEXADDIN" val="\documentclass{article}&#10;\usepackage{amsmath,color}&#10;\pagestyle{empty}&#10;\definecolor{dblue}{RGB}{16,16,115}&#10;\begin{document}&#10;\mathversion{bold}&#10;\sffamily\bfseries&#10;\color{dblue}&#10;&#10;\[ &#10;\varepsilon(t,\theta) = H(q,\theta)^{-1}&#10;[w_2(t) - \sum_{k\in \mathcal{D}_2} G_{2k}(q,\theta)w_k(t)] &#10;\]&#10;&#10;&#10;\end{document}"/>
  <p:tag name="IGUANATEXSIZE" val="20"/>
  <p:tag name="IGUANATEXCURSOR" val="19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148,4814"/>
  <p:tag name="ORIGINALWIDTH" val="208,4739"/>
  <p:tag name="LATEXADDIN" val="\documentclass{article}&#10;\usepackage{amsmath,color}&#10;\pagestyle{empty}&#10;\definecolor{dblue}{RGB}{16,16,115}&#10;\begin{document}&#10;\mathversion{bold}&#10;\sffamily\bfseries&#10;\color{dblue}&#10;&#10;\[ &#10;G_{21}^0 \]&#10;&#10;&#10;\end{document}"/>
  <p:tag name="IGUANATEXSIZE" val="20"/>
  <p:tag name="IGUANATEXCURSOR" val="187"/>
  <p:tag name="TRANSPARENCY" val="True"/>
  <p:tag name="FILENAME" val=""/>
  <p:tag name="LATEXENGINEID" val="0"/>
  <p:tag name="TEMPFOLDER" val="c:\temp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148.5"/>
  <p:tag name="ORIGINALWIDTH" val="208.5"/>
  <p:tag name="LATEXADDIN" val="\documentclass{article}&#10;\usepackage{amsmath,color}&#10;\pagestyle{empty}&#10;\definecolor{dblue}{RGB}{16,16,115}&#10;\begin{document}&#10;\mathversion{bold}&#10;\sffamily\bfseries&#10;\color{red}&#10;&#10;\[ &#10;G_{21}^0\]&#10;&#10;&#10;\end{document}"/>
  <p:tag name="IGUANATEXSIZE" val="20"/>
  <p:tag name="IGUANATEXCURSOR" val="17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RIGINALHEIGHT" val="75.75"/>
  <p:tag name="ORIGINALWIDTH" val="148.5"/>
  <p:tag name="LATEXADDIN" val="\documentclass{article}&#10;\usepackage{amsmath,color}&#10;\pagestyle{empty}&#10;\definecolor{dblue}{RGB}{16,16,115}&#10;\begin{document}&#10;\mathversion{bold}&#10;\sffamily\bfseries&#10;\color{dblue}&#10;&#10;\[ &#10;w_1\]&#10;&#10;&#10;\end{document}"/>
  <p:tag name="IGUANATEXSIZE" val="20"/>
  <p:tag name="IGUANATEXCURSOR" val="182"/>
</p:tagLst>
</file>

<file path=ppt/theme/theme1.xml><?xml version="1.0" encoding="utf-8"?>
<a:theme xmlns:a="http://schemas.openxmlformats.org/drawingml/2006/main" name="TUe">
  <a:themeElements>
    <a:clrScheme name="TUe_kleuren">
      <a:dk1>
        <a:sysClr val="windowText" lastClr="000000"/>
      </a:dk1>
      <a:lt1>
        <a:sysClr val="window" lastClr="FFFFFF"/>
      </a:lt1>
      <a:dk2>
        <a:srgbClr val="C81919"/>
      </a:dk2>
      <a:lt2>
        <a:srgbClr val="101073"/>
      </a:lt2>
      <a:accent1>
        <a:srgbClr val="C81919"/>
      </a:accent1>
      <a:accent2>
        <a:srgbClr val="101073"/>
      </a:accent2>
      <a:accent3>
        <a:srgbClr val="0066CC"/>
      </a:accent3>
      <a:accent4>
        <a:srgbClr val="00A2DE"/>
      </a:accent4>
      <a:accent5>
        <a:srgbClr val="84D200"/>
      </a:accent5>
      <a:accent6>
        <a:srgbClr val="CEDF00"/>
      </a:accent6>
      <a:hlink>
        <a:srgbClr val="0563C1"/>
      </a:hlink>
      <a:folHlink>
        <a:srgbClr val="954F72"/>
      </a:folHlink>
    </a:clrScheme>
    <a:fontScheme name="TUe_Calibri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Ue_presentatie16x9.potx" id="{770E10A8-3EF9-4F7C-A886-D4D190AA35FD}" vid="{61C23782-C5E4-40BF-AE15-3E192F0EFF69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TUe_presentatie16x9</Template>
  <TotalTime>4591</TotalTime>
  <Words>1357</Words>
  <Application>Microsoft Office PowerPoint</Application>
  <PresentationFormat>On-screen Show (16:9)</PresentationFormat>
  <Paragraphs>334</Paragraphs>
  <Slides>28</Slides>
  <Notes>18</Notes>
  <HiddenSlides>4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cmmi7</vt:lpstr>
      <vt:lpstr>Sitka Small</vt:lpstr>
      <vt:lpstr>Wingdings</vt:lpstr>
      <vt:lpstr>TUe</vt:lpstr>
      <vt:lpstr>Equation</vt:lpstr>
      <vt:lpstr>Local module identification in dynamic networks with correlated noise</vt:lpstr>
      <vt:lpstr>Introduction – dynamic networks </vt:lpstr>
      <vt:lpstr>Dynamic network setup </vt:lpstr>
      <vt:lpstr>Dynamic network setup </vt:lpstr>
      <vt:lpstr>Single module identification</vt:lpstr>
      <vt:lpstr>Single module identification</vt:lpstr>
      <vt:lpstr>Direct identification</vt:lpstr>
      <vt:lpstr>Direct identification</vt:lpstr>
      <vt:lpstr>Direct identification</vt:lpstr>
      <vt:lpstr>Direct identification</vt:lpstr>
      <vt:lpstr>Direct identification</vt:lpstr>
      <vt:lpstr>Handling confounding variables in local module identificaiton</vt:lpstr>
      <vt:lpstr>Handling confounding variables in local module identificaiton</vt:lpstr>
      <vt:lpstr>General algorithm philosophy</vt:lpstr>
      <vt:lpstr>MIMO identification setup</vt:lpstr>
      <vt:lpstr>Selection of  </vt:lpstr>
      <vt:lpstr>Different strategies</vt:lpstr>
      <vt:lpstr>Full input case</vt:lpstr>
      <vt:lpstr>User selection case</vt:lpstr>
      <vt:lpstr>User selection case</vt:lpstr>
      <vt:lpstr>User selection case</vt:lpstr>
      <vt:lpstr>Minimum measurements case</vt:lpstr>
      <vt:lpstr>Different strategies for same network</vt:lpstr>
      <vt:lpstr>General algorithm philosophy</vt:lpstr>
      <vt:lpstr>Confounding variables in local module identificaiton</vt:lpstr>
      <vt:lpstr>Summary single module identification</vt:lpstr>
      <vt:lpstr>Further reading </vt:lpstr>
      <vt:lpstr>The end  </vt:lpstr>
    </vt:vector>
  </TitlesOfParts>
  <Company>TU/e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over 2 lines</dc:title>
  <dc:creator>Nawijn, H.</dc:creator>
  <cp:lastModifiedBy>Hof, P.M.J. Van den</cp:lastModifiedBy>
  <cp:revision>368</cp:revision>
  <cp:lastPrinted>2019-04-15T06:53:20Z</cp:lastPrinted>
  <dcterms:created xsi:type="dcterms:W3CDTF">2018-09-28T10:47:51Z</dcterms:created>
  <dcterms:modified xsi:type="dcterms:W3CDTF">2019-04-16T06:41:18Z</dcterms:modified>
</cp:coreProperties>
</file>